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Lst>
  <p:notesMasterIdLst>
    <p:notesMasterId r:id="rId50"/>
  </p:notesMasterIdLst>
  <p:sldIdLst>
    <p:sldId id="256" r:id="rId3"/>
    <p:sldId id="257" r:id="rId4"/>
    <p:sldId id="301" r:id="rId5"/>
    <p:sldId id="303" r:id="rId6"/>
    <p:sldId id="260" r:id="rId7"/>
    <p:sldId id="261" r:id="rId8"/>
    <p:sldId id="262" r:id="rId9"/>
    <p:sldId id="302" r:id="rId10"/>
    <p:sldId id="264" r:id="rId11"/>
    <p:sldId id="259" r:id="rId12"/>
    <p:sldId id="265" r:id="rId13"/>
    <p:sldId id="258"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9144000" cy="5143500" type="screen16x9"/>
  <p:notesSz cx="6858000" cy="9144000"/>
  <p:embeddedFontLst>
    <p:embeddedFont>
      <p:font typeface="Merriweather" pitchFamily="2" charset="77"/>
      <p:regular r:id="rId51"/>
      <p:bold r:id="rId52"/>
      <p:italic r:id="rId53"/>
      <p:boldItalic r:id="rId54"/>
    </p:embeddedFont>
    <p:embeddedFont>
      <p:font typeface="Oswald" pitchFamily="2" charset="77"/>
      <p:regular r:id="rId55"/>
      <p:bold r:id="rId56"/>
    </p:embeddedFont>
    <p:embeddedFont>
      <p:font typeface="Raleway" panose="020B0403030101060003" pitchFamily="34" charset="77"/>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C25DDF-227D-4F52-B40C-8AEFA54F4347}">
  <a:tblStyle styleId="{31C25DDF-227D-4F52-B40C-8AEFA54F434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97"/>
    <p:restoredTop sz="82579"/>
  </p:normalViewPr>
  <p:slideViewPr>
    <p:cSldViewPr snapToGrid="0" snapToObjects="1">
      <p:cViewPr varScale="1">
        <p:scale>
          <a:sx n="127" d="100"/>
          <a:sy n="127" d="100"/>
        </p:scale>
        <p:origin x="13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2b55c26bf_0_2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62b55c26bf_0_2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imes New Roman"/>
                <a:ea typeface="Times New Roman"/>
                <a:cs typeface="Times New Roman"/>
                <a:sym typeface="Times New Roman"/>
              </a:rPr>
              <a:t>My name is Evan and I use natural language processing techniques to structure and filter The Nixon Tapes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Therefore it is my goal to make these historically precious tapes easy to access, understand, and explore via topic modeling and filtering. </a:t>
            </a: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dirty="0">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035b38f96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6035b38f96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037a8b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037a8bb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However it is difficult to find relevant sections due to the length of the transcripts, poor organization, and the rambling nature of the conversations.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However it is difficult to find relevant sections due to the length of the transcripts, poor organization, and the rambling nature of the conversations.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2b55c26bf_0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2b55c26bf_0_2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012ff7a9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012ff7a9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012ff7a9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012ff7a9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 anchors, get rid of word topic, split over two pages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020f50e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020f50e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 anchors, get rid of word topic, split over two pages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012ff7a9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012ff7a9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62b55c26bf_0_2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62b55c26bf_0_2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Imagify the specific topics, pair with crony-eque images.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The Nixon tapes captured two years President </a:t>
            </a:r>
            <a:r>
              <a:rPr lang="en" sz="1200" dirty="0" err="1">
                <a:latin typeface="Times New Roman"/>
                <a:ea typeface="Times New Roman"/>
                <a:cs typeface="Times New Roman"/>
                <a:sym typeface="Times New Roman"/>
              </a:rPr>
              <a:t>Nixons</a:t>
            </a:r>
            <a:r>
              <a:rPr lang="en" sz="1200" dirty="0">
                <a:latin typeface="Times New Roman"/>
                <a:ea typeface="Times New Roman"/>
                <a:cs typeface="Times New Roman"/>
                <a:sym typeface="Times New Roman"/>
              </a:rPr>
              <a:t> personal and professional conversations in a variety of locations. This behind-the-scenes look of the most powerful man in the world is gives a unique insight into his decisions making . These tapes are valuable to historians, legal scholars, and anyone fascinated by the Nixon Presidency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2b55c26bf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2b55c26bf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on transitions. Let me show you an example…..</a:t>
            </a:r>
            <a:endParaRPr/>
          </a:p>
          <a:p>
            <a:pPr marL="0" lvl="0" indent="0" algn="l" rtl="0">
              <a:spcBef>
                <a:spcPts val="0"/>
              </a:spcBef>
              <a:spcAft>
                <a:spcPts val="0"/>
              </a:spcAft>
              <a:buNone/>
            </a:pPr>
            <a:r>
              <a:rPr lang="en"/>
              <a:t>Gain interesting insight.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2b55c26b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2b55c26b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2b55c26b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2b55c26b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2b55c26b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2b55c26b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012ff7a9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012ff7a9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2b55c26b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2b55c26b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2b55c26bf_0_1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2b55c26bf_0_1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2b55c26b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2b55c26b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037a8b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037a8bb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However it is difficult to find relevant sections due to the length of the transcripts, poor organization, and the rambling nature of the conversations. </a:t>
            </a:r>
            <a:endParaRPr/>
          </a:p>
        </p:txBody>
      </p:sp>
    </p:spTree>
    <p:extLst>
      <p:ext uri="{BB962C8B-B14F-4D97-AF65-F5344CB8AC3E}">
        <p14:creationId xmlns:p14="http://schemas.microsoft.com/office/powerpoint/2010/main" val="3722466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037a8b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037a8bb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latin typeface="Times New Roman"/>
                <a:ea typeface="Times New Roman"/>
                <a:cs typeface="Times New Roman"/>
                <a:sym typeface="Times New Roman"/>
              </a:rPr>
              <a:t>Therefore it is my goal to make these historically precious tapes easy to access, understand, and explore through  topic modeling and filtering. </a:t>
            </a:r>
          </a:p>
        </p:txBody>
      </p:sp>
    </p:spTree>
    <p:extLst>
      <p:ext uri="{BB962C8B-B14F-4D97-AF65-F5344CB8AC3E}">
        <p14:creationId xmlns:p14="http://schemas.microsoft.com/office/powerpoint/2010/main" val="1750175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4fc1863b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4fc1863b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I used </a:t>
            </a:r>
            <a:r>
              <a:rPr lang="en" sz="1200" dirty="0" err="1">
                <a:latin typeface="Times New Roman"/>
                <a:ea typeface="Times New Roman"/>
                <a:cs typeface="Times New Roman"/>
                <a:sym typeface="Times New Roman"/>
              </a:rPr>
              <a:t>beautifulsoup</a:t>
            </a:r>
            <a:r>
              <a:rPr lang="en" sz="1200" dirty="0">
                <a:latin typeface="Times New Roman"/>
                <a:ea typeface="Times New Roman"/>
                <a:cs typeface="Times New Roman"/>
                <a:sym typeface="Times New Roman"/>
              </a:rPr>
              <a:t> to scrape the data directly from the Nixon Presidential Library and then used </a:t>
            </a:r>
            <a:r>
              <a:rPr lang="en" sz="1200" dirty="0" err="1">
                <a:latin typeface="Times New Roman"/>
                <a:ea typeface="Times New Roman"/>
                <a:cs typeface="Times New Roman"/>
                <a:sym typeface="Times New Roman"/>
              </a:rPr>
              <a:t>Tika</a:t>
            </a:r>
            <a:r>
              <a:rPr lang="en" sz="1200" dirty="0">
                <a:latin typeface="Times New Roman"/>
                <a:ea typeface="Times New Roman"/>
                <a:cs typeface="Times New Roman"/>
                <a:sym typeface="Times New Roman"/>
              </a:rPr>
              <a:t> to transcribe the PDFs into text format. I collected about 60 hours of </a:t>
            </a:r>
            <a:r>
              <a:rPr lang="en" sz="1200" dirty="0" err="1">
                <a:latin typeface="Times New Roman"/>
                <a:ea typeface="Times New Roman"/>
                <a:cs typeface="Times New Roman"/>
                <a:sym typeface="Times New Roman"/>
              </a:rPr>
              <a:t>watergate</a:t>
            </a:r>
            <a:r>
              <a:rPr lang="en" sz="1200" dirty="0">
                <a:latin typeface="Times New Roman"/>
                <a:ea typeface="Times New Roman"/>
                <a:cs typeface="Times New Roman"/>
                <a:sym typeface="Times New Roman"/>
              </a:rPr>
              <a:t> related transcripts from March-\ to April of 1973 and isolated about 250,000 of the presidents words to build my model</a:t>
            </a:r>
          </a:p>
          <a:p>
            <a:pPr marL="0" lvl="0" indent="0" algn="l"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I experimented with a variety of NLP Models like NMF, Word2Vec,  I finally settled on </a:t>
            </a:r>
            <a:r>
              <a:rPr lang="en" sz="1200" dirty="0" err="1">
                <a:latin typeface="Times New Roman"/>
                <a:ea typeface="Times New Roman"/>
                <a:cs typeface="Times New Roman"/>
                <a:sym typeface="Times New Roman"/>
              </a:rPr>
              <a:t>Corex</a:t>
            </a:r>
            <a:r>
              <a:rPr lang="en" sz="1200" dirty="0">
                <a:latin typeface="Times New Roman"/>
                <a:ea typeface="Times New Roman"/>
                <a:cs typeface="Times New Roman"/>
                <a:sym typeface="Times New Roman"/>
              </a:rPr>
              <a:t>. </a:t>
            </a:r>
            <a:r>
              <a:rPr lang="en" sz="1200" dirty="0" err="1">
                <a:latin typeface="Times New Roman"/>
                <a:ea typeface="Times New Roman"/>
                <a:cs typeface="Times New Roman"/>
                <a:sym typeface="Times New Roman"/>
              </a:rPr>
              <a:t>Corex</a:t>
            </a:r>
            <a:r>
              <a:rPr lang="en" sz="1200" dirty="0">
                <a:latin typeface="Times New Roman"/>
                <a:ea typeface="Times New Roman"/>
                <a:cs typeface="Times New Roman"/>
                <a:sym typeface="Times New Roman"/>
              </a:rPr>
              <a:t> not only uses matrix factorization to create topics, but also incorporates anchor words. Words along the same topic can be anchored </a:t>
            </a:r>
            <a:r>
              <a:rPr lang="en" sz="1200" dirty="0" err="1">
                <a:latin typeface="Times New Roman"/>
                <a:ea typeface="Times New Roman"/>
                <a:cs typeface="Times New Roman"/>
                <a:sym typeface="Times New Roman"/>
              </a:rPr>
              <a:t>togethe</a:t>
            </a:r>
            <a:r>
              <a:rPr lang="en-US" sz="1200" dirty="0">
                <a:latin typeface="Times New Roman"/>
                <a:ea typeface="Times New Roman"/>
                <a:cs typeface="Times New Roman"/>
                <a:sym typeface="Times New Roman"/>
              </a:rPr>
              <a:t>r</a:t>
            </a:r>
            <a:r>
              <a:rPr lang="en" sz="1200" dirty="0">
                <a:latin typeface="Times New Roman"/>
                <a:ea typeface="Times New Roman"/>
                <a:cs typeface="Times New Roman"/>
                <a:sym typeface="Times New Roman"/>
              </a:rPr>
              <a:t>, bringing out more coherent topics. This allowed me to leverage my domain knowledge of the Watergate Scandal to better form topics.</a:t>
            </a:r>
          </a:p>
          <a:p>
            <a:pPr marL="0" lvl="0" indent="0" algn="l" rtl="0">
              <a:lnSpc>
                <a:spcPct val="115000"/>
              </a:lnSpc>
              <a:spcBef>
                <a:spcPts val="0"/>
              </a:spcBef>
              <a:spcAft>
                <a:spcPts val="0"/>
              </a:spcAft>
              <a:buNone/>
            </a:pPr>
            <a:endParaRPr lang="en" sz="1200" dirty="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020f50e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020f50e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I followed an iterative approach, when a topic appeared with a set of meaningful words, I anchored them together and reran the model.  Anchor words appear in red. </a:t>
            </a:r>
          </a:p>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 I ended up with 14 topics. </a:t>
            </a:r>
          </a:p>
          <a:p>
            <a:pPr marL="0" lvl="0" indent="0" algn="l" rtl="0">
              <a:lnSpc>
                <a:spcPct val="115000"/>
              </a:lnSpc>
              <a:spcBef>
                <a:spcPts val="0"/>
              </a:spcBef>
              <a:spcAft>
                <a:spcPts val="0"/>
              </a:spcAft>
              <a:buNone/>
            </a:pPr>
            <a:endParaRPr lang="en"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I found topics focused mainly on bribery, legal strategy, Public Relations and the Senate Watergate Investigation Committee,</a:t>
            </a:r>
          </a:p>
          <a:p>
            <a:pPr marL="0" lvl="0" indent="0" algn="l" rtl="0">
              <a:lnSpc>
                <a:spcPct val="115000"/>
              </a:lnSpc>
              <a:spcBef>
                <a:spcPts val="0"/>
              </a:spcBef>
              <a:spcAft>
                <a:spcPts val="0"/>
              </a:spcAft>
              <a:buNone/>
            </a:pPr>
            <a:endParaRPr lang="en"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Nixon focused on appearing to cooperate with the </a:t>
            </a:r>
            <a:r>
              <a:rPr lang="en-US" sz="1200" dirty="0">
                <a:latin typeface="Times New Roman"/>
                <a:ea typeface="Times New Roman"/>
                <a:cs typeface="Times New Roman"/>
                <a:sym typeface="Times New Roman"/>
              </a:rPr>
              <a:t>Committee</a:t>
            </a:r>
            <a:r>
              <a:rPr lang="en" sz="1200" dirty="0">
                <a:latin typeface="Times New Roman"/>
                <a:ea typeface="Times New Roman"/>
                <a:cs typeface="Times New Roman"/>
                <a:sym typeface="Times New Roman"/>
              </a:rPr>
              <a:t> and it’s Chairman, Senator Ervin, at the same time he wanted to privately use every tool at his </a:t>
            </a:r>
            <a:r>
              <a:rPr lang="en-US" sz="1200" dirty="0">
                <a:latin typeface="Times New Roman"/>
                <a:ea typeface="Times New Roman"/>
                <a:cs typeface="Times New Roman"/>
                <a:sym typeface="Times New Roman"/>
              </a:rPr>
              <a:t>disposal</a:t>
            </a:r>
            <a:r>
              <a:rPr lang="en" sz="1200" dirty="0">
                <a:latin typeface="Times New Roman"/>
                <a:ea typeface="Times New Roman"/>
                <a:cs typeface="Times New Roman"/>
                <a:sym typeface="Times New Roman"/>
              </a:rPr>
              <a:t> to hamper the investigation.</a:t>
            </a:r>
          </a:p>
          <a:p>
            <a:pPr marL="0" lvl="0" indent="0" algn="l" rtl="0">
              <a:lnSpc>
                <a:spcPct val="115000"/>
              </a:lnSpc>
              <a:spcBef>
                <a:spcPts val="0"/>
              </a:spcBef>
              <a:spcAft>
                <a:spcPts val="0"/>
              </a:spcAft>
              <a:buNone/>
            </a:pPr>
            <a:endParaRPr lang="en"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Nixon also focused on White House Counsel John Dean’s upcoming testimony to the </a:t>
            </a:r>
            <a:r>
              <a:rPr lang="en-US" sz="1200" dirty="0">
                <a:latin typeface="Times New Roman"/>
                <a:ea typeface="Times New Roman"/>
                <a:cs typeface="Times New Roman"/>
                <a:sym typeface="Times New Roman"/>
              </a:rPr>
              <a:t>Committee</a:t>
            </a:r>
            <a:r>
              <a:rPr lang="en" sz="1200" dirty="0">
                <a:latin typeface="Times New Roman"/>
                <a:ea typeface="Times New Roman"/>
                <a:cs typeface="Times New Roman"/>
                <a:sym typeface="Times New Roman"/>
              </a:rPr>
              <a:t>. The President feared the damage Dean could do and rightfully so. Dean famously implicated Nixon in the Watergate Cover Up, and described conversations where Nixon personally approved bribes.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012ff7a9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012ff7a9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Nixon was obsessed with his own legal exposure, namely obstruction of justice. Nixon was eventually impeached because he used the CIA to prevent the FBI from fully investigating the Watergate break-in. </a:t>
            </a: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dirty="0">
                <a:latin typeface="Times New Roman"/>
                <a:ea typeface="Times New Roman"/>
                <a:cs typeface="Times New Roman"/>
                <a:sym typeface="Times New Roman"/>
              </a:rPr>
              <a:t>Cursing was a regular feature of the Nixon Tapes. When Nixon first released the transcripts, he ordered that curse words be replaced with (expletive deleted). He was later forced to reveal the unabridged version.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037a8b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037a8bb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cs typeface="Arial"/>
                <a:sym typeface="Arial"/>
              </a:rPr>
              <a:t>Here is a demonstration using Marvel of how a student or researcher would be able to access and interact with the Nixon Tapes.</a:t>
            </a:r>
          </a:p>
          <a:p>
            <a:pPr rtl="0"/>
            <a:r>
              <a:rPr lang="en-US" sz="1100" b="0" i="0" u="none" strike="noStrike" cap="none" dirty="0">
                <a:solidFill>
                  <a:srgbClr val="000000"/>
                </a:solidFill>
                <a:effectLst/>
                <a:latin typeface="Arial"/>
                <a:cs typeface="Arial"/>
                <a:sym typeface="Arial"/>
              </a:rPr>
              <a:t>You can input a date and topic, and my model returns the relevant portion of the transcript with the highest probability of matching the topic. </a:t>
            </a:r>
          </a:p>
          <a:p>
            <a:pPr rtl="0"/>
            <a:r>
              <a:rPr lang="en-US" sz="1100" b="0" i="0" u="none" strike="noStrike" cap="none" dirty="0">
                <a:solidFill>
                  <a:srgbClr val="000000"/>
                </a:solidFill>
                <a:effectLst/>
                <a:latin typeface="Arial"/>
                <a:cs typeface="Arial"/>
                <a:sym typeface="Arial"/>
              </a:rPr>
              <a:t> Future versions can include a timeline and explanations of specific events</a:t>
            </a:r>
          </a:p>
          <a:p>
            <a:pPr rtl="0"/>
            <a:r>
              <a:rPr lang="en-US" sz="1100" b="0" i="0" u="none" strike="noStrike" cap="none" dirty="0">
                <a:solidFill>
                  <a:srgbClr val="000000"/>
                </a:solidFill>
                <a:effectLst/>
                <a:latin typeface="Arial"/>
                <a:ea typeface="Arial"/>
                <a:cs typeface="Arial"/>
                <a:sym typeface="Arial"/>
              </a:rPr>
              <a:t>I would like to gather more information and topic model different aspects of his presidency, namely The Opening to China, Detente with the Soviet Union, and Negotiations with North Vietnam. </a:t>
            </a:r>
          </a:p>
          <a:p>
            <a:pPr rtl="0"/>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3461330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100" b="0" i="0" u="none" strike="noStrike" cap="none" dirty="0">
                <a:solidFill>
                  <a:srgbClr val="000000"/>
                </a:solidFill>
                <a:effectLst/>
                <a:latin typeface="Arial"/>
                <a:ea typeface="Arial"/>
                <a:cs typeface="Arial"/>
                <a:sym typeface="Arial"/>
              </a:rPr>
              <a:t>thank you so much for your time if you like to talk more about </a:t>
            </a:r>
            <a:r>
              <a:rPr lang="en-US" sz="1100" b="0" i="0" u="none" strike="noStrike" cap="none" dirty="0" err="1">
                <a:solidFill>
                  <a:srgbClr val="000000"/>
                </a:solidFill>
                <a:effectLst/>
                <a:latin typeface="Arial"/>
                <a:ea typeface="Arial"/>
                <a:cs typeface="Arial"/>
                <a:sym typeface="Arial"/>
              </a:rPr>
              <a:t>Natrual</a:t>
            </a:r>
            <a:r>
              <a:rPr lang="en-US" sz="1100" b="0" i="0" u="none" strike="noStrike" cap="none" dirty="0">
                <a:solidFill>
                  <a:srgbClr val="000000"/>
                </a:solidFill>
                <a:effectLst/>
                <a:latin typeface="Arial"/>
                <a:ea typeface="Arial"/>
                <a:cs typeface="Arial"/>
                <a:sym typeface="Arial"/>
              </a:rPr>
              <a:t> Language Processing,  educational technology and  Nixon’s relevancy today please see me after the presentations good night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3"/>
        </a:solidFill>
        <a:effectLst/>
      </p:bgPr>
    </p:bg>
    <p:spTree>
      <p:nvGrpSpPr>
        <p:cNvPr id="1" name="Shape 9"/>
        <p:cNvGrpSpPr/>
        <p:nvPr/>
      </p:nvGrpSpPr>
      <p:grpSpPr>
        <a:xfrm>
          <a:off x="0" y="0"/>
          <a:ext cx="0" cy="0"/>
          <a:chOff x="0" y="0"/>
          <a:chExt cx="0" cy="0"/>
        </a:xfrm>
      </p:grpSpPr>
      <p:sp>
        <p:nvSpPr>
          <p:cNvPr id="10" name="Google Shape;10;p2"/>
          <p:cNvSpPr/>
          <p:nvPr/>
        </p:nvSpPr>
        <p:spPr>
          <a:xfrm>
            <a:off x="100" y="2580675"/>
            <a:ext cx="9144000" cy="256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03500" y="1786850"/>
            <a:ext cx="5337000" cy="1569900"/>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44450" y="1831388"/>
            <a:ext cx="5255100" cy="1480800"/>
          </a:xfrm>
          <a:prstGeom prst="rect">
            <a:avLst/>
          </a:prstGeom>
          <a:solidFill>
            <a:srgbClr val="222222"/>
          </a:solidFill>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1"/>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sldNum" idx="12"/>
          </p:nvPr>
        </p:nvSpPr>
        <p:spPr>
          <a:xfrm>
            <a:off x="4297650" y="4764749"/>
            <a:ext cx="548700" cy="302700"/>
          </a:xfrm>
          <a:prstGeom prst="rect">
            <a:avLst/>
          </a:prstGeom>
          <a:ln>
            <a:noFill/>
          </a:ln>
        </p:spPr>
        <p:txBody>
          <a:bodyPr spcFirstLastPara="1" wrap="square" lIns="91425" tIns="91425" rIns="91425" bIns="91425" anchor="t" anchorCtr="0">
            <a:noAutofit/>
          </a:bodyPr>
          <a:lstStyle>
            <a:lvl1pPr lvl="0">
              <a:buNone/>
              <a:defRPr>
                <a:solidFill>
                  <a:srgbClr val="F5F1E0"/>
                </a:solidFill>
              </a:defRPr>
            </a:lvl1pPr>
            <a:lvl2pPr lvl="1">
              <a:buNone/>
              <a:defRPr>
                <a:solidFill>
                  <a:srgbClr val="F5F1E0"/>
                </a:solidFill>
              </a:defRPr>
            </a:lvl2pPr>
            <a:lvl3pPr lvl="2">
              <a:buNone/>
              <a:defRPr>
                <a:solidFill>
                  <a:srgbClr val="F5F1E0"/>
                </a:solidFill>
              </a:defRPr>
            </a:lvl3pPr>
            <a:lvl4pPr lvl="3">
              <a:buNone/>
              <a:defRPr>
                <a:solidFill>
                  <a:srgbClr val="F5F1E0"/>
                </a:solidFill>
              </a:defRPr>
            </a:lvl4pPr>
            <a:lvl5pPr lvl="4">
              <a:buNone/>
              <a:defRPr>
                <a:solidFill>
                  <a:srgbClr val="F5F1E0"/>
                </a:solidFill>
              </a:defRPr>
            </a:lvl5pPr>
            <a:lvl6pPr lvl="5">
              <a:buNone/>
              <a:defRPr>
                <a:solidFill>
                  <a:srgbClr val="F5F1E0"/>
                </a:solidFill>
              </a:defRPr>
            </a:lvl6pPr>
            <a:lvl7pPr lvl="6">
              <a:buNone/>
              <a:defRPr>
                <a:solidFill>
                  <a:srgbClr val="F5F1E0"/>
                </a:solidFill>
              </a:defRPr>
            </a:lvl7pPr>
            <a:lvl8pPr lvl="7">
              <a:buNone/>
              <a:defRPr>
                <a:solidFill>
                  <a:srgbClr val="F5F1E0"/>
                </a:solidFill>
              </a:defRPr>
            </a:lvl8pPr>
            <a:lvl9pPr lvl="8">
              <a:buNone/>
              <a:defRPr>
                <a:solidFill>
                  <a:srgbClr val="F5F1E0"/>
                </a:solidFill>
              </a:defRPr>
            </a:lvl9pPr>
          </a:lstStyle>
          <a:p>
            <a:pPr marL="0" lvl="0" indent="0" algn="ctr" rtl="0">
              <a:spcBef>
                <a:spcPts val="0"/>
              </a:spcBef>
              <a:spcAft>
                <a:spcPts val="0"/>
              </a:spcAft>
              <a:buNone/>
            </a:pPr>
            <a:fld id="{00000000-1234-1234-1234-123412341234}" type="slidenum">
              <a:rPr lang="en"/>
              <a:t>‹#›</a:t>
            </a:fld>
            <a:endParaRPr/>
          </a:p>
        </p:txBody>
      </p:sp>
      <p:sp>
        <p:nvSpPr>
          <p:cNvPr id="62" name="Google Shape;62;p11"/>
          <p:cNvSpPr/>
          <p:nvPr/>
        </p:nvSpPr>
        <p:spPr>
          <a:xfrm>
            <a:off x="322800" y="328500"/>
            <a:ext cx="8498400" cy="4486500"/>
          </a:xfrm>
          <a:prstGeom prst="rect">
            <a:avLst/>
          </a:prstGeom>
          <a:noFill/>
          <a:ln w="952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385544" y="389475"/>
            <a:ext cx="8373000" cy="4364700"/>
          </a:xfrm>
          <a:prstGeom prst="rect">
            <a:avLst/>
          </a:prstGeom>
          <a:noFill/>
          <a:ln w="28575"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0" name="Google Shape;70;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8" name="Google Shape;7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2" name="Google Shape;82;p1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3" name="Google Shape;9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7" name="Google Shape;97;p2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 name="Google Shape;98;p2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9" name="Google Shape;9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2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02" name="Google Shape;10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100" y="2580675"/>
            <a:ext cx="9144000" cy="256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662350" y="2122875"/>
            <a:ext cx="7819200" cy="8976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685800" y="2146613"/>
            <a:ext cx="7772400" cy="85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 name="Google Shape;17;p3"/>
          <p:cNvSpPr txBox="1">
            <a:spLocks noGrp="1"/>
          </p:cNvSpPr>
          <p:nvPr>
            <p:ph type="subTitle" idx="1"/>
          </p:nvPr>
        </p:nvSpPr>
        <p:spPr>
          <a:xfrm>
            <a:off x="685800" y="3147610"/>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1pPr>
            <a:lvl2pPr lvl="1"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2pPr>
            <a:lvl3pPr lvl="2" algn="ctr" rtl="0">
              <a:spcBef>
                <a:spcPts val="0"/>
              </a:spcBef>
              <a:spcAft>
                <a:spcPts val="0"/>
              </a:spcAft>
              <a:buClr>
                <a:schemeClr val="accent1"/>
              </a:buClr>
              <a:buSzPts val="1800"/>
              <a:buFont typeface="Merriweather"/>
              <a:buNone/>
              <a:defRPr sz="1800" i="1">
                <a:solidFill>
                  <a:schemeClr val="accent1"/>
                </a:solidFill>
                <a:latin typeface="Merriweather"/>
                <a:ea typeface="Merriweather"/>
                <a:cs typeface="Merriweather"/>
                <a:sym typeface="Merriweather"/>
              </a:defRPr>
            </a:lvl3pPr>
            <a:lvl4pPr lvl="3"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4pPr>
            <a:lvl5pPr lvl="4"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5pPr>
            <a:lvl6pPr lvl="5"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6pPr>
            <a:lvl7pPr lvl="6"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7pPr>
            <a:lvl8pPr lvl="7"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8pPr>
            <a:lvl9pPr lvl="8" algn="ctr" rtl="0">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9pPr>
          </a:lstStyle>
          <a:p>
            <a:endParaRPr/>
          </a:p>
        </p:txBody>
      </p:sp>
      <p:sp>
        <p:nvSpPr>
          <p:cNvPr id="18" name="Google Shape;18;p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sp>
        <p:nvSpPr>
          <p:cNvPr id="104" name="Google Shape;104;p2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5" name="Google Shape;105;p2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6" name="Google Shape;10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dk1"/>
        </a:solidFill>
        <a:effectLst/>
      </p:bgPr>
    </p:bg>
    <p:spTree>
      <p:nvGrpSpPr>
        <p:cNvPr id="1" name="Shape 19"/>
        <p:cNvGrpSpPr/>
        <p:nvPr/>
      </p:nvGrpSpPr>
      <p:grpSpPr>
        <a:xfrm>
          <a:off x="0" y="0"/>
          <a:ext cx="0" cy="0"/>
          <a:chOff x="0" y="0"/>
          <a:chExt cx="0" cy="0"/>
        </a:xfrm>
      </p:grpSpPr>
      <p:sp>
        <p:nvSpPr>
          <p:cNvPr id="20" name="Google Shape;20;p4"/>
          <p:cNvSpPr/>
          <p:nvPr/>
        </p:nvSpPr>
        <p:spPr>
          <a:xfrm>
            <a:off x="100" y="0"/>
            <a:ext cx="9144000" cy="164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087475" y="1147237"/>
            <a:ext cx="969300" cy="969300"/>
          </a:xfrm>
          <a:prstGeom prst="rect">
            <a:avLst/>
          </a:prstGeom>
          <a:noFill/>
          <a:ln w="9525" cap="flat" cmpd="sng">
            <a:solidFill>
              <a:srgbClr val="F5F1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4135950" y="1208048"/>
            <a:ext cx="872100" cy="847500"/>
          </a:xfrm>
          <a:prstGeom prst="rect">
            <a:avLst/>
          </a:pr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1568100" y="2314200"/>
            <a:ext cx="6007800" cy="819900"/>
          </a:xfrm>
          <a:prstGeom prst="rect">
            <a:avLst/>
          </a:prstGeom>
        </p:spPr>
        <p:txBody>
          <a:bodyPr spcFirstLastPara="1" wrap="square" lIns="91425" tIns="91425" rIns="91425" bIns="91425" anchor="t" anchorCtr="0">
            <a:noAutofit/>
          </a:bodyPr>
          <a:lstStyle>
            <a:lvl1pPr marL="457200" lvl="0" indent="-342900" algn="ctr" rtl="0">
              <a:spcBef>
                <a:spcPts val="600"/>
              </a:spcBef>
              <a:spcAft>
                <a:spcPts val="0"/>
              </a:spcAft>
              <a:buClr>
                <a:srgbClr val="FFFFFF"/>
              </a:buClr>
              <a:buSzPts val="1800"/>
              <a:buFont typeface="Merriweather"/>
              <a:buChar char="◉"/>
              <a:defRPr i="1">
                <a:solidFill>
                  <a:srgbClr val="FFFFFF"/>
                </a:solidFill>
                <a:latin typeface="Merriweather"/>
                <a:ea typeface="Merriweather"/>
                <a:cs typeface="Merriweather"/>
                <a:sym typeface="Merriweather"/>
              </a:defRPr>
            </a:lvl1pPr>
            <a:lvl2pPr marL="914400" lvl="1"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2pPr>
            <a:lvl3pPr marL="1371600" lvl="2"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3pPr>
            <a:lvl4pPr marL="1828800" lvl="3"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4pPr>
            <a:lvl5pPr marL="2286000" lvl="4"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5pPr>
            <a:lvl6pPr marL="2743200" lvl="5"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6pPr>
            <a:lvl7pPr marL="3200400" lvl="6"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7pPr>
            <a:lvl8pPr marL="3657600" lvl="7" indent="-381000" algn="ctr" rtl="0">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8pPr>
            <a:lvl9pPr marL="4114800" lvl="8" indent="-381000" algn="ctr">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9pPr>
          </a:lstStyle>
          <a:p>
            <a:endParaRPr/>
          </a:p>
        </p:txBody>
      </p:sp>
      <p:sp>
        <p:nvSpPr>
          <p:cNvPr id="24" name="Google Shape;24;p4"/>
          <p:cNvSpPr txBox="1"/>
          <p:nvPr/>
        </p:nvSpPr>
        <p:spPr>
          <a:xfrm>
            <a:off x="3593400" y="1134156"/>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222222"/>
                </a:solidFill>
                <a:latin typeface="Raleway"/>
                <a:ea typeface="Raleway"/>
                <a:cs typeface="Raleway"/>
                <a:sym typeface="Raleway"/>
              </a:rPr>
              <a:t>“</a:t>
            </a:r>
            <a:endParaRPr sz="9600">
              <a:solidFill>
                <a:srgbClr val="222222"/>
              </a:solidFill>
              <a:latin typeface="Raleway"/>
              <a:ea typeface="Raleway"/>
              <a:cs typeface="Raleway"/>
              <a:sym typeface="Raleway"/>
            </a:endParaRPr>
          </a:p>
        </p:txBody>
      </p:sp>
      <p:sp>
        <p:nvSpPr>
          <p:cNvPr id="25" name="Google Shape;25;p4"/>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3"/>
                </a:solidFill>
                <a:latin typeface="Merriweather"/>
                <a:ea typeface="Merriweather"/>
                <a:cs typeface="Merriweather"/>
                <a:sym typeface="Merriweather"/>
              </a:defRPr>
            </a:lvl1pPr>
            <a:lvl2pPr lvl="1">
              <a:buNone/>
              <a:defRPr>
                <a:solidFill>
                  <a:schemeClr val="accent3"/>
                </a:solidFill>
                <a:latin typeface="Merriweather"/>
                <a:ea typeface="Merriweather"/>
                <a:cs typeface="Merriweather"/>
                <a:sym typeface="Merriweather"/>
              </a:defRPr>
            </a:lvl2pPr>
            <a:lvl3pPr lvl="2">
              <a:buNone/>
              <a:defRPr>
                <a:solidFill>
                  <a:schemeClr val="accent3"/>
                </a:solidFill>
                <a:latin typeface="Merriweather"/>
                <a:ea typeface="Merriweather"/>
                <a:cs typeface="Merriweather"/>
                <a:sym typeface="Merriweather"/>
              </a:defRPr>
            </a:lvl3pPr>
            <a:lvl4pPr lvl="3">
              <a:buNone/>
              <a:defRPr>
                <a:solidFill>
                  <a:schemeClr val="accent3"/>
                </a:solidFill>
                <a:latin typeface="Merriweather"/>
                <a:ea typeface="Merriweather"/>
                <a:cs typeface="Merriweather"/>
                <a:sym typeface="Merriweather"/>
              </a:defRPr>
            </a:lvl4pPr>
            <a:lvl5pPr lvl="4">
              <a:buNone/>
              <a:defRPr>
                <a:solidFill>
                  <a:schemeClr val="accent3"/>
                </a:solidFill>
                <a:latin typeface="Merriweather"/>
                <a:ea typeface="Merriweather"/>
                <a:cs typeface="Merriweather"/>
                <a:sym typeface="Merriweather"/>
              </a:defRPr>
            </a:lvl5pPr>
            <a:lvl6pPr lvl="5">
              <a:buNone/>
              <a:defRPr>
                <a:solidFill>
                  <a:schemeClr val="accent3"/>
                </a:solidFill>
                <a:latin typeface="Merriweather"/>
                <a:ea typeface="Merriweather"/>
                <a:cs typeface="Merriweather"/>
                <a:sym typeface="Merriweather"/>
              </a:defRPr>
            </a:lvl6pPr>
            <a:lvl7pPr lvl="6">
              <a:buNone/>
              <a:defRPr>
                <a:solidFill>
                  <a:schemeClr val="accent3"/>
                </a:solidFill>
                <a:latin typeface="Merriweather"/>
                <a:ea typeface="Merriweather"/>
                <a:cs typeface="Merriweather"/>
                <a:sym typeface="Merriweather"/>
              </a:defRPr>
            </a:lvl7pPr>
            <a:lvl8pPr lvl="7">
              <a:buNone/>
              <a:defRPr>
                <a:solidFill>
                  <a:schemeClr val="accent3"/>
                </a:solidFill>
                <a:latin typeface="Merriweather"/>
                <a:ea typeface="Merriweather"/>
                <a:cs typeface="Merriweather"/>
                <a:sym typeface="Merriweather"/>
              </a:defRPr>
            </a:lvl8pPr>
            <a:lvl9pPr lvl="8">
              <a:buNone/>
              <a:defRPr>
                <a:solidFill>
                  <a:schemeClr val="accent3"/>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0" name="Google Shape;30;p5"/>
          <p:cNvSpPr txBox="1">
            <a:spLocks noGrp="1"/>
          </p:cNvSpPr>
          <p:nvPr>
            <p:ph type="body" idx="1"/>
          </p:nvPr>
        </p:nvSpPr>
        <p:spPr>
          <a:xfrm>
            <a:off x="457200" y="1403306"/>
            <a:ext cx="8229600" cy="3522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1" name="Google Shape;31;p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body" idx="1"/>
          </p:nvPr>
        </p:nvSpPr>
        <p:spPr>
          <a:xfrm>
            <a:off x="457200" y="1397363"/>
            <a:ext cx="3994500" cy="352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4692274" y="1397363"/>
            <a:ext cx="3994500" cy="3528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7" name="Google Shape;37;p6"/>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8" name="Google Shape;38;p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7"/>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body" idx="1"/>
          </p:nvPr>
        </p:nvSpPr>
        <p:spPr>
          <a:xfrm>
            <a:off x="457200" y="1462781"/>
            <a:ext cx="2631900" cy="346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3" name="Google Shape;43;p7"/>
          <p:cNvSpPr txBox="1">
            <a:spLocks noGrp="1"/>
          </p:cNvSpPr>
          <p:nvPr>
            <p:ph type="body" idx="2"/>
          </p:nvPr>
        </p:nvSpPr>
        <p:spPr>
          <a:xfrm>
            <a:off x="3223964" y="1462781"/>
            <a:ext cx="2631900" cy="346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4" name="Google Shape;44;p7"/>
          <p:cNvSpPr txBox="1">
            <a:spLocks noGrp="1"/>
          </p:cNvSpPr>
          <p:nvPr>
            <p:ph type="body" idx="3"/>
          </p:nvPr>
        </p:nvSpPr>
        <p:spPr>
          <a:xfrm>
            <a:off x="5990727" y="1462781"/>
            <a:ext cx="2631900" cy="346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5" name="Google Shape;45;p7"/>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 name="Google Shape;46;p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a:off x="100" y="0"/>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a:off x="1777275" y="522975"/>
            <a:ext cx="5589600" cy="5469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1" name="Google Shape;51;p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9"/>
          <p:cNvSpPr/>
          <p:nvPr/>
        </p:nvSpPr>
        <p:spPr>
          <a:xfrm>
            <a:off x="100" y="4346775"/>
            <a:ext cx="9144000" cy="79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txBox="1">
            <a:spLocks noGrp="1"/>
          </p:cNvSpPr>
          <p:nvPr>
            <p:ph type="body" idx="1"/>
          </p:nvPr>
        </p:nvSpPr>
        <p:spPr>
          <a:xfrm>
            <a:off x="457200" y="4346775"/>
            <a:ext cx="8229600" cy="7968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Clr>
                <a:schemeClr val="accent1"/>
              </a:buClr>
              <a:buSzPts val="1400"/>
              <a:buFont typeface="Merriweather"/>
              <a:buNone/>
              <a:defRPr sz="1400" i="1">
                <a:solidFill>
                  <a:schemeClr val="accent1"/>
                </a:solidFill>
                <a:latin typeface="Merriweather"/>
                <a:ea typeface="Merriweather"/>
                <a:cs typeface="Merriweather"/>
                <a:sym typeface="Merriweather"/>
              </a:defRPr>
            </a:lvl1pPr>
          </a:lstStyle>
          <a:p>
            <a:endParaRPr/>
          </a:p>
        </p:txBody>
      </p:sp>
      <p:sp>
        <p:nvSpPr>
          <p:cNvPr id="55" name="Google Shape;55;p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solidFill>
                  <a:schemeClr val="accent1"/>
                </a:solidFill>
                <a:latin typeface="Merriweather"/>
                <a:ea typeface="Merriweather"/>
                <a:cs typeface="Merriweather"/>
                <a:sym typeface="Merriweather"/>
              </a:defRPr>
            </a:lvl1pPr>
            <a:lvl2pPr lvl="1">
              <a:buNone/>
              <a:defRPr>
                <a:solidFill>
                  <a:schemeClr val="accent1"/>
                </a:solidFill>
                <a:latin typeface="Merriweather"/>
                <a:ea typeface="Merriweather"/>
                <a:cs typeface="Merriweather"/>
                <a:sym typeface="Merriweather"/>
              </a:defRPr>
            </a:lvl2pPr>
            <a:lvl3pPr lvl="2">
              <a:buNone/>
              <a:defRPr>
                <a:solidFill>
                  <a:schemeClr val="accent1"/>
                </a:solidFill>
                <a:latin typeface="Merriweather"/>
                <a:ea typeface="Merriweather"/>
                <a:cs typeface="Merriweather"/>
                <a:sym typeface="Merriweather"/>
              </a:defRPr>
            </a:lvl3pPr>
            <a:lvl4pPr lvl="3">
              <a:buNone/>
              <a:defRPr>
                <a:solidFill>
                  <a:schemeClr val="accent1"/>
                </a:solidFill>
                <a:latin typeface="Merriweather"/>
                <a:ea typeface="Merriweather"/>
                <a:cs typeface="Merriweather"/>
                <a:sym typeface="Merriweather"/>
              </a:defRPr>
            </a:lvl4pPr>
            <a:lvl5pPr lvl="4">
              <a:buNone/>
              <a:defRPr>
                <a:solidFill>
                  <a:schemeClr val="accent1"/>
                </a:solidFill>
                <a:latin typeface="Merriweather"/>
                <a:ea typeface="Merriweather"/>
                <a:cs typeface="Merriweather"/>
                <a:sym typeface="Merriweather"/>
              </a:defRPr>
            </a:lvl5pPr>
            <a:lvl6pPr lvl="5">
              <a:buNone/>
              <a:defRPr>
                <a:solidFill>
                  <a:schemeClr val="accent1"/>
                </a:solidFill>
                <a:latin typeface="Merriweather"/>
                <a:ea typeface="Merriweather"/>
                <a:cs typeface="Merriweather"/>
                <a:sym typeface="Merriweather"/>
              </a:defRPr>
            </a:lvl6pPr>
            <a:lvl7pPr lvl="6">
              <a:buNone/>
              <a:defRPr>
                <a:solidFill>
                  <a:schemeClr val="accent1"/>
                </a:solidFill>
                <a:latin typeface="Merriweather"/>
                <a:ea typeface="Merriweather"/>
                <a:cs typeface="Merriweather"/>
                <a:sym typeface="Merriweather"/>
              </a:defRPr>
            </a:lvl7pPr>
            <a:lvl8pPr lvl="7">
              <a:buNone/>
              <a:defRPr>
                <a:solidFill>
                  <a:schemeClr val="accent1"/>
                </a:solidFill>
                <a:latin typeface="Merriweather"/>
                <a:ea typeface="Merriweather"/>
                <a:cs typeface="Merriweather"/>
                <a:sym typeface="Merriweather"/>
              </a:defRPr>
            </a:lvl8pPr>
            <a:lvl9pPr lvl="8">
              <a:buNone/>
              <a:defRPr>
                <a:solidFill>
                  <a:schemeClr val="accent1"/>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light" type="blank">
  <p:cSld name="BLANK">
    <p:bg>
      <p:bgPr>
        <a:solidFill>
          <a:schemeClr val="accent3"/>
        </a:solidFill>
        <a:effectLst/>
      </p:bgPr>
    </p:bg>
    <p:spTree>
      <p:nvGrpSpPr>
        <p:cNvPr id="1" name="Shape 56"/>
        <p:cNvGrpSpPr/>
        <p:nvPr/>
      </p:nvGrpSpPr>
      <p:grpSpPr>
        <a:xfrm>
          <a:off x="0" y="0"/>
          <a:ext cx="0" cy="0"/>
          <a:chOff x="0" y="0"/>
          <a:chExt cx="0" cy="0"/>
        </a:xfrm>
      </p:grpSpPr>
      <p:sp>
        <p:nvSpPr>
          <p:cNvPr id="57" name="Google Shape;57;p10"/>
          <p:cNvSpPr/>
          <p:nvPr/>
        </p:nvSpPr>
        <p:spPr>
          <a:xfrm>
            <a:off x="322800" y="328500"/>
            <a:ext cx="8498400" cy="4486500"/>
          </a:xfrm>
          <a:prstGeom prst="rect">
            <a:avLst/>
          </a:prstGeom>
          <a:no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385544" y="389475"/>
            <a:ext cx="8373000" cy="43647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10300" y="556800"/>
            <a:ext cx="5523600" cy="477900"/>
          </a:xfrm>
          <a:prstGeom prst="rect">
            <a:avLst/>
          </a:prstGeom>
          <a:solidFill>
            <a:schemeClr val="dk1"/>
          </a:solidFill>
          <a:ln>
            <a:noFill/>
          </a:ln>
        </p:spPr>
        <p:txBody>
          <a:bodyPr spcFirstLastPara="1" wrap="square" lIns="91425" tIns="91425" rIns="91425" bIns="91425" anchor="ctr" anchorCtr="0">
            <a:noAutofit/>
          </a:bodyPr>
          <a:lstStyle>
            <a:lvl1pPr lvl="0"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1pPr>
            <a:lvl2pPr lvl="1"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2pPr>
            <a:lvl3pPr lvl="2"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3pPr>
            <a:lvl4pPr lvl="3"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4pPr>
            <a:lvl5pPr lvl="4"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5pPr>
            <a:lvl6pPr lvl="5"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6pPr>
            <a:lvl7pPr lvl="6"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7pPr>
            <a:lvl8pPr lvl="7"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8pPr>
            <a:lvl9pPr lvl="8" algn="ctr">
              <a:spcBef>
                <a:spcPts val="0"/>
              </a:spcBef>
              <a:spcAft>
                <a:spcPts val="0"/>
              </a:spcAft>
              <a:buClr>
                <a:srgbClr val="FFFFFF"/>
              </a:buClr>
              <a:buSzPts val="1600"/>
              <a:buFont typeface="Merriweather"/>
              <a:buNone/>
              <a:defRPr sz="1600">
                <a:solidFill>
                  <a:srgbClr val="FFFFFF"/>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457200" y="1345100"/>
            <a:ext cx="8229600" cy="35808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dk1"/>
              </a:buClr>
              <a:buSzPts val="1800"/>
              <a:buFont typeface="Raleway"/>
              <a:buChar char="◉"/>
              <a:defRPr sz="2400">
                <a:solidFill>
                  <a:schemeClr val="dk1"/>
                </a:solidFill>
                <a:latin typeface="Raleway"/>
                <a:ea typeface="Raleway"/>
                <a:cs typeface="Raleway"/>
                <a:sym typeface="Raleway"/>
              </a:defRPr>
            </a:lvl1pPr>
            <a:lvl2pPr marL="914400" lvl="1"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marL="1371600" lvl="2"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marL="1828800" lvl="3"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4pPr>
            <a:lvl5pPr marL="2286000" lvl="4"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5pPr>
            <a:lvl6pPr marL="2743200" lvl="5"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6pPr>
            <a:lvl7pPr marL="3200400" lvl="6"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7pPr>
            <a:lvl8pPr marL="3657600" lvl="7"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8pPr>
            <a:lvl9pPr marL="4114800" lvl="8" indent="-38100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297650" y="4764749"/>
            <a:ext cx="548700" cy="302700"/>
          </a:xfrm>
          <a:prstGeom prst="rect">
            <a:avLst/>
          </a:prstGeom>
          <a:noFill/>
          <a:ln>
            <a:noFill/>
          </a:ln>
        </p:spPr>
        <p:txBody>
          <a:bodyPr spcFirstLastPara="1" wrap="square" lIns="91425" tIns="91425" rIns="91425" bIns="91425" anchor="t" anchorCtr="0">
            <a:noAutofit/>
          </a:bodyPr>
          <a:lstStyle>
            <a:lvl1pPr lvl="0" algn="ctr">
              <a:buNone/>
              <a:defRPr sz="1100">
                <a:solidFill>
                  <a:schemeClr val="dk1"/>
                </a:solidFill>
                <a:latin typeface="Merriweather"/>
                <a:ea typeface="Merriweather"/>
                <a:cs typeface="Merriweather"/>
                <a:sym typeface="Merriweather"/>
              </a:defRPr>
            </a:lvl1pPr>
            <a:lvl2pPr lvl="1" algn="ctr">
              <a:buNone/>
              <a:defRPr sz="1100">
                <a:solidFill>
                  <a:schemeClr val="dk1"/>
                </a:solidFill>
                <a:latin typeface="Merriweather"/>
                <a:ea typeface="Merriweather"/>
                <a:cs typeface="Merriweather"/>
                <a:sym typeface="Merriweather"/>
              </a:defRPr>
            </a:lvl2pPr>
            <a:lvl3pPr lvl="2" algn="ctr">
              <a:buNone/>
              <a:defRPr sz="1100">
                <a:solidFill>
                  <a:schemeClr val="dk1"/>
                </a:solidFill>
                <a:latin typeface="Merriweather"/>
                <a:ea typeface="Merriweather"/>
                <a:cs typeface="Merriweather"/>
                <a:sym typeface="Merriweather"/>
              </a:defRPr>
            </a:lvl3pPr>
            <a:lvl4pPr lvl="3" algn="ctr">
              <a:buNone/>
              <a:defRPr sz="1100">
                <a:solidFill>
                  <a:schemeClr val="dk1"/>
                </a:solidFill>
                <a:latin typeface="Merriweather"/>
                <a:ea typeface="Merriweather"/>
                <a:cs typeface="Merriweather"/>
                <a:sym typeface="Merriweather"/>
              </a:defRPr>
            </a:lvl4pPr>
            <a:lvl5pPr lvl="4" algn="ctr">
              <a:buNone/>
              <a:defRPr sz="1100">
                <a:solidFill>
                  <a:schemeClr val="dk1"/>
                </a:solidFill>
                <a:latin typeface="Merriweather"/>
                <a:ea typeface="Merriweather"/>
                <a:cs typeface="Merriweather"/>
                <a:sym typeface="Merriweather"/>
              </a:defRPr>
            </a:lvl5pPr>
            <a:lvl6pPr lvl="5" algn="ctr">
              <a:buNone/>
              <a:defRPr sz="1100">
                <a:solidFill>
                  <a:schemeClr val="dk1"/>
                </a:solidFill>
                <a:latin typeface="Merriweather"/>
                <a:ea typeface="Merriweather"/>
                <a:cs typeface="Merriweather"/>
                <a:sym typeface="Merriweather"/>
              </a:defRPr>
            </a:lvl6pPr>
            <a:lvl7pPr lvl="6" algn="ctr">
              <a:buNone/>
              <a:defRPr sz="1100">
                <a:solidFill>
                  <a:schemeClr val="dk1"/>
                </a:solidFill>
                <a:latin typeface="Merriweather"/>
                <a:ea typeface="Merriweather"/>
                <a:cs typeface="Merriweather"/>
                <a:sym typeface="Merriweather"/>
              </a:defRPr>
            </a:lvl7pPr>
            <a:lvl8pPr lvl="7" algn="ctr">
              <a:buNone/>
              <a:defRPr sz="1100">
                <a:solidFill>
                  <a:schemeClr val="dk1"/>
                </a:solidFill>
                <a:latin typeface="Merriweather"/>
                <a:ea typeface="Merriweather"/>
                <a:cs typeface="Merriweather"/>
                <a:sym typeface="Merriweather"/>
              </a:defRPr>
            </a:lvl8pPr>
            <a:lvl9pPr lvl="8" algn="ctr">
              <a:buNone/>
              <a:defRPr sz="1100">
                <a:solidFill>
                  <a:schemeClr val="dk1"/>
                </a:solidFill>
                <a:latin typeface="Merriweather"/>
                <a:ea typeface="Merriweather"/>
                <a:cs typeface="Merriweather"/>
                <a:sym typeface="Merriweather"/>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6" name="Google Shape;66;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7" name="Google Shape;6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6.jpg"/><Relationship Id="rId4" Type="http://schemas.openxmlformats.org/officeDocument/2006/relationships/image" Target="../media/image35.jpg"/></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www.fontsquirrel.com/fonts/merriweather"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mailto:ejisenstein@gmail.com" TargetMode="External"/><Relationship Id="rId7" Type="http://schemas.openxmlformats.org/officeDocument/2006/relationships/image" Target="../media/image24.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60750" y="505775"/>
            <a:ext cx="877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dirty="0">
                <a:latin typeface="Courier"/>
                <a:ea typeface="Courier"/>
                <a:cs typeface="Courier"/>
                <a:sym typeface="Courier"/>
              </a:rPr>
              <a:t>TOPICGATE: </a:t>
            </a:r>
            <a:endParaRPr sz="3000" dirty="0">
              <a:latin typeface="Courier"/>
              <a:ea typeface="Courier"/>
              <a:cs typeface="Courier"/>
              <a:sym typeface="Courier"/>
            </a:endParaRPr>
          </a:p>
          <a:p>
            <a:pPr marL="0" lvl="0" indent="0" algn="ctr" rtl="0">
              <a:spcBef>
                <a:spcPts val="0"/>
              </a:spcBef>
              <a:spcAft>
                <a:spcPts val="0"/>
              </a:spcAft>
              <a:buNone/>
            </a:pPr>
            <a:r>
              <a:rPr lang="en" sz="3000" dirty="0">
                <a:latin typeface="Courier"/>
                <a:ea typeface="Courier"/>
                <a:cs typeface="Courier"/>
                <a:sym typeface="Courier"/>
              </a:rPr>
              <a:t>Utilizing Natural Language Processing to Structure and Filter </a:t>
            </a:r>
            <a:endParaRPr sz="3000" dirty="0">
              <a:latin typeface="Courier"/>
              <a:ea typeface="Courier"/>
              <a:cs typeface="Courier"/>
              <a:sym typeface="Courier"/>
            </a:endParaRPr>
          </a:p>
          <a:p>
            <a:pPr marL="0" lvl="0" indent="0" algn="ctr" rtl="0">
              <a:spcBef>
                <a:spcPts val="0"/>
              </a:spcBef>
              <a:spcAft>
                <a:spcPts val="0"/>
              </a:spcAft>
              <a:buNone/>
            </a:pPr>
            <a:r>
              <a:rPr lang="en" sz="3000" dirty="0">
                <a:latin typeface="Courier"/>
                <a:ea typeface="Courier"/>
                <a:cs typeface="Courier"/>
                <a:sym typeface="Courier"/>
              </a:rPr>
              <a:t>The Nixon Tapes </a:t>
            </a:r>
            <a:endParaRPr sz="2000" dirty="0">
              <a:latin typeface="Courier"/>
              <a:ea typeface="Courier"/>
              <a:cs typeface="Courier"/>
              <a:sym typeface="Courier"/>
            </a:endParaRPr>
          </a:p>
          <a:p>
            <a:pPr marL="0" lvl="0" indent="0" algn="ctr" rtl="0">
              <a:spcBef>
                <a:spcPts val="0"/>
              </a:spcBef>
              <a:spcAft>
                <a:spcPts val="0"/>
              </a:spcAft>
              <a:buNone/>
            </a:pPr>
            <a:endParaRPr sz="2000" dirty="0">
              <a:latin typeface="Courier"/>
              <a:ea typeface="Courier"/>
              <a:cs typeface="Courier"/>
              <a:sym typeface="Courier"/>
            </a:endParaRPr>
          </a:p>
          <a:p>
            <a:pPr marL="0" lvl="0" indent="0" algn="ctr" rtl="0">
              <a:spcBef>
                <a:spcPts val="0"/>
              </a:spcBef>
              <a:spcAft>
                <a:spcPts val="0"/>
              </a:spcAft>
              <a:buNone/>
            </a:pPr>
            <a:r>
              <a:rPr lang="en" sz="2000" dirty="0">
                <a:latin typeface="Courier"/>
                <a:ea typeface="Courier"/>
                <a:cs typeface="Courier"/>
                <a:sym typeface="Courier"/>
              </a:rPr>
              <a:t>TRANSCRIPT PREPARED BY THE IMPEACHMENT INQUIRY STAFF </a:t>
            </a:r>
            <a:endParaRPr sz="2000" dirty="0">
              <a:latin typeface="Courier"/>
              <a:ea typeface="Courier"/>
              <a:cs typeface="Courier"/>
              <a:sym typeface="Courier"/>
            </a:endParaRPr>
          </a:p>
          <a:p>
            <a:pPr marL="0" lvl="0" indent="0" algn="ctr" rtl="0">
              <a:spcBef>
                <a:spcPts val="0"/>
              </a:spcBef>
              <a:spcAft>
                <a:spcPts val="0"/>
              </a:spcAft>
              <a:buNone/>
            </a:pPr>
            <a:r>
              <a:rPr lang="en" sz="2000" dirty="0">
                <a:latin typeface="Courier"/>
                <a:ea typeface="Courier"/>
                <a:cs typeface="Courier"/>
                <a:sym typeface="Courier"/>
              </a:rPr>
              <a:t>FOR THE </a:t>
            </a:r>
            <a:endParaRPr sz="2000" dirty="0">
              <a:latin typeface="Courier"/>
              <a:ea typeface="Courier"/>
              <a:cs typeface="Courier"/>
              <a:sym typeface="Courier"/>
            </a:endParaRPr>
          </a:p>
          <a:p>
            <a:pPr marL="0" lvl="0" indent="0" algn="ctr" rtl="0">
              <a:spcBef>
                <a:spcPts val="0"/>
              </a:spcBef>
              <a:spcAft>
                <a:spcPts val="0"/>
              </a:spcAft>
              <a:buNone/>
            </a:pPr>
            <a:r>
              <a:rPr lang="en" sz="2000" dirty="0">
                <a:latin typeface="Courier"/>
                <a:ea typeface="Courier"/>
                <a:cs typeface="Courier"/>
                <a:sym typeface="Courier"/>
              </a:rPr>
              <a:t>HOUSE JUDICIARY COMMITTEE </a:t>
            </a:r>
            <a:endParaRPr sz="2000" dirty="0">
              <a:latin typeface="Courier"/>
              <a:ea typeface="Courier"/>
              <a:cs typeface="Courier"/>
              <a:sym typeface="Courier"/>
            </a:endParaRPr>
          </a:p>
          <a:p>
            <a:pPr marL="0" lvl="0" indent="0" algn="ctr" rtl="0">
              <a:spcBef>
                <a:spcPts val="0"/>
              </a:spcBef>
              <a:spcAft>
                <a:spcPts val="0"/>
              </a:spcAft>
              <a:buNone/>
            </a:pPr>
            <a:r>
              <a:rPr lang="en" sz="2000" dirty="0">
                <a:latin typeface="Courier"/>
                <a:ea typeface="Courier"/>
                <a:cs typeface="Courier"/>
                <a:sym typeface="Courier"/>
              </a:rPr>
              <a:t>OF A PRESENTATION BY </a:t>
            </a:r>
            <a:r>
              <a:rPr lang="en" sz="2000" u="sng" dirty="0">
                <a:latin typeface="Courier"/>
                <a:ea typeface="Courier"/>
                <a:cs typeface="Courier"/>
                <a:sym typeface="Courier"/>
              </a:rPr>
              <a:t>EVAN ISENSTEIN</a:t>
            </a:r>
            <a:endParaRPr sz="2000" u="sng" dirty="0">
              <a:latin typeface="Courier"/>
              <a:ea typeface="Courier"/>
              <a:cs typeface="Courier"/>
              <a:sym typeface="Courier"/>
            </a:endParaRPr>
          </a:p>
          <a:p>
            <a:pPr marL="0" lvl="0" indent="0" algn="ctr" rtl="0">
              <a:spcBef>
                <a:spcPts val="0"/>
              </a:spcBef>
              <a:spcAft>
                <a:spcPts val="0"/>
              </a:spcAft>
              <a:buNone/>
            </a:pPr>
            <a:r>
              <a:rPr lang="en" sz="2000" dirty="0">
                <a:latin typeface="Courier"/>
                <a:ea typeface="Courier"/>
                <a:cs typeface="Courier"/>
                <a:sym typeface="Courier"/>
              </a:rPr>
              <a:t>TO ASSEMBLED GUESTS AT CAREER DAY</a:t>
            </a:r>
            <a:endParaRPr sz="2000" dirty="0">
              <a:latin typeface="Courier"/>
              <a:ea typeface="Courier"/>
              <a:cs typeface="Courier"/>
              <a:sym typeface="Courier"/>
            </a:endParaRPr>
          </a:p>
          <a:p>
            <a:pPr marL="0" lvl="0" indent="0" algn="ctr" rtl="0">
              <a:spcBef>
                <a:spcPts val="0"/>
              </a:spcBef>
              <a:spcAft>
                <a:spcPts val="0"/>
              </a:spcAft>
              <a:buNone/>
            </a:pPr>
            <a:r>
              <a:rPr lang="en" sz="2000" dirty="0">
                <a:latin typeface="Courier"/>
                <a:ea typeface="Courier"/>
                <a:cs typeface="Courier"/>
                <a:sym typeface="Courier"/>
              </a:rPr>
              <a:t>ON </a:t>
            </a:r>
            <a:endParaRPr sz="2000" dirty="0">
              <a:latin typeface="Courier"/>
              <a:ea typeface="Courier"/>
              <a:cs typeface="Courier"/>
              <a:sym typeface="Courier"/>
            </a:endParaRPr>
          </a:p>
          <a:p>
            <a:pPr marL="0" lvl="0" indent="0" algn="ctr" rtl="0">
              <a:spcBef>
                <a:spcPts val="0"/>
              </a:spcBef>
              <a:spcAft>
                <a:spcPts val="0"/>
              </a:spcAft>
              <a:buNone/>
            </a:pPr>
            <a:r>
              <a:rPr lang="en" sz="2000" u="sng" dirty="0">
                <a:latin typeface="Courier"/>
                <a:ea typeface="Courier"/>
                <a:cs typeface="Courier"/>
                <a:sym typeface="Courier"/>
              </a:rPr>
              <a:t>SEPTEMBER 19, 2019 </a:t>
            </a:r>
            <a:endParaRPr sz="2000" u="sng" dirty="0">
              <a:latin typeface="Courier"/>
              <a:ea typeface="Courier"/>
              <a:cs typeface="Courier"/>
              <a:sym typeface="Courier"/>
            </a:endParaRPr>
          </a:p>
          <a:p>
            <a:pPr marL="0" lvl="0" indent="0" algn="ctr" rtl="0">
              <a:spcBef>
                <a:spcPts val="0"/>
              </a:spcBef>
              <a:spcAft>
                <a:spcPts val="0"/>
              </a:spcAft>
              <a:buNone/>
            </a:pPr>
            <a:endParaRPr sz="2400" dirty="0">
              <a:latin typeface="Courier"/>
              <a:ea typeface="Courier"/>
              <a:cs typeface="Courier"/>
              <a:sym typeface="Courier"/>
            </a:endParaRPr>
          </a:p>
          <a:p>
            <a:pPr marL="0" lvl="0" indent="0" algn="ctr" rtl="0">
              <a:spcBef>
                <a:spcPts val="0"/>
              </a:spcBef>
              <a:spcAft>
                <a:spcPts val="0"/>
              </a:spcAft>
              <a:buNone/>
            </a:pPr>
            <a:endParaRPr sz="3000" dirty="0">
              <a:latin typeface="Courier"/>
              <a:ea typeface="Courier"/>
              <a:cs typeface="Courier"/>
              <a:sym typeface="Courier"/>
            </a:endParaRPr>
          </a:p>
        </p:txBody>
      </p:sp>
      <p:pic>
        <p:nvPicPr>
          <p:cNvPr id="7" name="Picture 6">
            <a:extLst>
              <a:ext uri="{FF2B5EF4-FFF2-40B4-BE49-F238E27FC236}">
                <a16:creationId xmlns:a16="http://schemas.microsoft.com/office/drawing/2014/main" id="{4687233B-C5E2-444D-91CE-047E78068251}"/>
              </a:ext>
            </a:extLst>
          </p:cNvPr>
          <p:cNvPicPr>
            <a:picLocks noChangeAspect="1"/>
          </p:cNvPicPr>
          <p:nvPr/>
        </p:nvPicPr>
        <p:blipFill>
          <a:blip r:embed="rId3"/>
          <a:stretch>
            <a:fillRect/>
          </a:stretch>
        </p:blipFill>
        <p:spPr>
          <a:xfrm>
            <a:off x="7734149" y="4502210"/>
            <a:ext cx="1311081" cy="6412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39" name="Google Shape;139;p27" descr="Colour photograph of President Richard Nixon 37th President of the United States Dated 1974"/>
          <p:cNvPicPr preferRelativeResize="0"/>
          <p:nvPr/>
        </p:nvPicPr>
        <p:blipFill>
          <a:blip r:embed="rId3">
            <a:alphaModFix/>
          </a:blip>
          <a:stretch>
            <a:fillRect/>
          </a:stretch>
        </p:blipFill>
        <p:spPr>
          <a:xfrm>
            <a:off x="1702200" y="855065"/>
            <a:ext cx="5739601" cy="3751355"/>
          </a:xfrm>
          <a:prstGeom prst="rect">
            <a:avLst/>
          </a:prstGeom>
          <a:noFill/>
          <a:ln>
            <a:noFill/>
          </a:ln>
        </p:spPr>
      </p:pic>
      <p:sp>
        <p:nvSpPr>
          <p:cNvPr id="140" name="Google Shape;140;p27"/>
          <p:cNvSpPr txBox="1">
            <a:spLocks noGrp="1"/>
          </p:cNvSpPr>
          <p:nvPr>
            <p:ph type="title" idx="4294967295"/>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Give the Tapes to Everyone</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txBox="1">
            <a:spLocks noGrp="1"/>
          </p:cNvSpPr>
          <p:nvPr>
            <p:ph type="sldNum" idx="12"/>
          </p:nvPr>
        </p:nvSpPr>
        <p:spPr>
          <a:xfrm>
            <a:off x="4297663" y="5259724"/>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pic>
        <p:nvPicPr>
          <p:cNvPr id="230" name="Google Shape;230;p33"/>
          <p:cNvPicPr preferRelativeResize="0"/>
          <p:nvPr/>
        </p:nvPicPr>
        <p:blipFill>
          <a:blip r:embed="rId3">
            <a:alphaModFix/>
          </a:blip>
          <a:stretch>
            <a:fillRect/>
          </a:stretch>
        </p:blipFill>
        <p:spPr>
          <a:xfrm>
            <a:off x="2916075" y="258400"/>
            <a:ext cx="3401350" cy="4464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Nixon Library</a:t>
            </a:r>
            <a:endParaRPr sz="3000"/>
          </a:p>
        </p:txBody>
      </p:sp>
      <p:sp>
        <p:nvSpPr>
          <p:cNvPr id="129" name="Google Shape;129;p2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pic>
        <p:nvPicPr>
          <p:cNvPr id="2" name="Online Media 1" descr="nixon_library_issue">
            <a:hlinkClick r:id="" action="ppaction://media"/>
            <a:extLst>
              <a:ext uri="{FF2B5EF4-FFF2-40B4-BE49-F238E27FC236}">
                <a16:creationId xmlns:a16="http://schemas.microsoft.com/office/drawing/2014/main" id="{D714FC84-4C42-9242-906A-5E98F5729A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0488" y="1355616"/>
            <a:ext cx="5739600" cy="3439095"/>
          </a:xfrm>
          <a:prstGeom prst="rect">
            <a:avLst/>
          </a:prstGeom>
        </p:spPr>
      </p:pic>
      <p:sp>
        <p:nvSpPr>
          <p:cNvPr id="4" name="Rectangle 3">
            <a:extLst>
              <a:ext uri="{FF2B5EF4-FFF2-40B4-BE49-F238E27FC236}">
                <a16:creationId xmlns:a16="http://schemas.microsoft.com/office/drawing/2014/main" id="{1C5AAA45-43D2-0F46-963B-87246C60182F}"/>
              </a:ext>
            </a:extLst>
          </p:cNvPr>
          <p:cNvSpPr/>
          <p:nvPr/>
        </p:nvSpPr>
        <p:spPr>
          <a:xfrm>
            <a:off x="1702200" y="1346471"/>
            <a:ext cx="5739600" cy="3439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Nixon Library</a:t>
            </a:r>
            <a:endParaRPr sz="3000"/>
          </a:p>
        </p:txBody>
      </p:sp>
      <p:sp>
        <p:nvSpPr>
          <p:cNvPr id="236" name="Google Shape;236;p34"/>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37" name="Google Shape;237;p34"/>
          <p:cNvPicPr preferRelativeResize="0"/>
          <p:nvPr/>
        </p:nvPicPr>
        <p:blipFill>
          <a:blip r:embed="rId3">
            <a:alphaModFix/>
          </a:blip>
          <a:stretch>
            <a:fillRect/>
          </a:stretch>
        </p:blipFill>
        <p:spPr>
          <a:xfrm>
            <a:off x="253650" y="1804438"/>
            <a:ext cx="3199399" cy="2326500"/>
          </a:xfrm>
          <a:prstGeom prst="rect">
            <a:avLst/>
          </a:prstGeom>
          <a:noFill/>
          <a:ln>
            <a:noFill/>
          </a:ln>
        </p:spPr>
      </p:pic>
      <p:sp>
        <p:nvSpPr>
          <p:cNvPr id="238" name="Google Shape;238;p34"/>
          <p:cNvSpPr/>
          <p:nvPr/>
        </p:nvSpPr>
        <p:spPr>
          <a:xfrm>
            <a:off x="297350" y="1659238"/>
            <a:ext cx="3199500" cy="261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34"/>
          <p:cNvPicPr preferRelativeResize="0"/>
          <p:nvPr/>
        </p:nvPicPr>
        <p:blipFill>
          <a:blip r:embed="rId4">
            <a:alphaModFix/>
          </a:blip>
          <a:stretch>
            <a:fillRect/>
          </a:stretch>
        </p:blipFill>
        <p:spPr>
          <a:xfrm>
            <a:off x="3844278" y="1384563"/>
            <a:ext cx="4660796" cy="3267499"/>
          </a:xfrm>
          <a:prstGeom prst="rect">
            <a:avLst/>
          </a:prstGeom>
          <a:noFill/>
          <a:ln>
            <a:noFill/>
          </a:ln>
        </p:spPr>
      </p:pic>
      <p:sp>
        <p:nvSpPr>
          <p:cNvPr id="240" name="Google Shape;240;p34"/>
          <p:cNvSpPr/>
          <p:nvPr/>
        </p:nvSpPr>
        <p:spPr>
          <a:xfrm>
            <a:off x="3857625" y="1397250"/>
            <a:ext cx="4667700" cy="3270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6" name="Google Shape;246;p3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sp>
        <p:nvSpPr>
          <p:cNvPr id="247" name="Google Shape;247;p35"/>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248" name="Google Shape;248;p35"/>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249" name="Google Shape;249;p35"/>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Work Flow</a:t>
            </a:r>
            <a:endParaRPr sz="3000"/>
          </a:p>
        </p:txBody>
      </p:sp>
      <p:sp>
        <p:nvSpPr>
          <p:cNvPr id="250" name="Google Shape;250;p35"/>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 Week of Watergate</a:t>
            </a:r>
            <a:endParaRPr sz="3000"/>
          </a:p>
        </p:txBody>
      </p:sp>
      <p:pic>
        <p:nvPicPr>
          <p:cNvPr id="251" name="Google Shape;251;p35"/>
          <p:cNvPicPr preferRelativeResize="0"/>
          <p:nvPr/>
        </p:nvPicPr>
        <p:blipFill>
          <a:blip r:embed="rId3">
            <a:alphaModFix/>
          </a:blip>
          <a:stretch>
            <a:fillRect/>
          </a:stretch>
        </p:blipFill>
        <p:spPr>
          <a:xfrm>
            <a:off x="257400" y="1345300"/>
            <a:ext cx="3677425" cy="3686075"/>
          </a:xfrm>
          <a:prstGeom prst="rect">
            <a:avLst/>
          </a:prstGeom>
          <a:noFill/>
          <a:ln>
            <a:noFill/>
          </a:ln>
        </p:spPr>
      </p:pic>
      <p:sp>
        <p:nvSpPr>
          <p:cNvPr id="252" name="Google Shape;252;p35"/>
          <p:cNvSpPr txBox="1"/>
          <p:nvPr/>
        </p:nvSpPr>
        <p:spPr>
          <a:xfrm>
            <a:off x="4767600" y="1345288"/>
            <a:ext cx="4376400" cy="32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Raleway"/>
                <a:ea typeface="Raleway"/>
                <a:cs typeface="Raleway"/>
                <a:sym typeface="Raleway"/>
              </a:rPr>
              <a:t>Topic: Bribes </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 money, dollars, million, raised, hunt, thousand, discussed, cash, fees ,clemency</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Grand Jury </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house, white, jury, grand, staff, members, wagons, ever, anderson, negotiate</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Public Relations </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pr, publicly, indicates, present, evidence, charges, nailed, night, stonewall, ought</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sp>
        <p:nvSpPr>
          <p:cNvPr id="253" name="Google Shape;253;p35"/>
          <p:cNvSpPr/>
          <p:nvPr/>
        </p:nvSpPr>
        <p:spPr>
          <a:xfrm>
            <a:off x="4378100" y="2641625"/>
            <a:ext cx="302700" cy="302700"/>
          </a:xfrm>
          <a:prstGeom prst="rect">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4378100" y="1392500"/>
            <a:ext cx="302700" cy="302700"/>
          </a:xfrm>
          <a:prstGeom prst="rect">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255" name="Google Shape;255;p35"/>
          <p:cNvSpPr/>
          <p:nvPr/>
        </p:nvSpPr>
        <p:spPr>
          <a:xfrm>
            <a:off x="4378100" y="3890750"/>
            <a:ext cx="302700" cy="302700"/>
          </a:xfrm>
          <a:prstGeom prst="rect">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1" name="Google Shape;261;p3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sp>
        <p:nvSpPr>
          <p:cNvPr id="262" name="Google Shape;262;p36"/>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263" name="Google Shape;263;p36"/>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264" name="Google Shape;264;p36"/>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Work Flow</a:t>
            </a:r>
            <a:endParaRPr sz="3000"/>
          </a:p>
        </p:txBody>
      </p:sp>
      <p:sp>
        <p:nvSpPr>
          <p:cNvPr id="265" name="Google Shape;265;p36"/>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A Week of Watergate</a:t>
            </a:r>
            <a:endParaRPr sz="3000"/>
          </a:p>
        </p:txBody>
      </p:sp>
      <p:pic>
        <p:nvPicPr>
          <p:cNvPr id="266" name="Google Shape;266;p36"/>
          <p:cNvPicPr preferRelativeResize="0"/>
          <p:nvPr/>
        </p:nvPicPr>
        <p:blipFill>
          <a:blip r:embed="rId3">
            <a:alphaModFix/>
          </a:blip>
          <a:stretch>
            <a:fillRect/>
          </a:stretch>
        </p:blipFill>
        <p:spPr>
          <a:xfrm>
            <a:off x="304426" y="1345300"/>
            <a:ext cx="3893524" cy="3686074"/>
          </a:xfrm>
          <a:prstGeom prst="rect">
            <a:avLst/>
          </a:prstGeom>
          <a:noFill/>
          <a:ln>
            <a:noFill/>
          </a:ln>
        </p:spPr>
      </p:pic>
      <p:sp>
        <p:nvSpPr>
          <p:cNvPr id="267" name="Google Shape;267;p36"/>
          <p:cNvSpPr txBox="1"/>
          <p:nvPr/>
        </p:nvSpPr>
        <p:spPr>
          <a:xfrm>
            <a:off x="4767600" y="1345275"/>
            <a:ext cx="4376400" cy="32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Raleway"/>
                <a:ea typeface="Raleway"/>
                <a:cs typeface="Raleway"/>
                <a:sym typeface="Raleway"/>
              </a:rPr>
              <a:t>Topic: Dean Raises Blackmail Issue </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 dean, told, petersen, ehrlichman, blackmail, said, talked, remember, public, moore</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Expletives</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god, d***, son, b****, d****ed, hell, around, country, man, hard</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Executive Privilege </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executive, privilege, camp, david, session, private, flat, directed, either, bold</a:t>
            </a:r>
            <a:endParaRPr>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p:txBody>
      </p:sp>
      <p:sp>
        <p:nvSpPr>
          <p:cNvPr id="268" name="Google Shape;268;p36"/>
          <p:cNvSpPr/>
          <p:nvPr/>
        </p:nvSpPr>
        <p:spPr>
          <a:xfrm>
            <a:off x="4378100" y="2641625"/>
            <a:ext cx="302700" cy="3027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4378100" y="1392500"/>
            <a:ext cx="302700" cy="3027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270" name="Google Shape;270;p36"/>
          <p:cNvSpPr/>
          <p:nvPr/>
        </p:nvSpPr>
        <p:spPr>
          <a:xfrm>
            <a:off x="4378100" y="3890750"/>
            <a:ext cx="302700" cy="302700"/>
          </a:xfrm>
          <a:prstGeom prst="rect">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276;p3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
        <p:nvSpPr>
          <p:cNvPr id="277" name="Google Shape;277;p37"/>
          <p:cNvSpPr txBox="1"/>
          <p:nvPr/>
        </p:nvSpPr>
        <p:spPr>
          <a:xfrm>
            <a:off x="374625" y="1323175"/>
            <a:ext cx="8555700" cy="343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Raleway"/>
                <a:ea typeface="Raleway"/>
                <a:cs typeface="Raleway"/>
                <a:sym typeface="Raleway"/>
              </a:rPr>
              <a:t>Topic 1:  money, dollars, million, raised, hunt, thousand, discussed, cash, fees ,clemency</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2: president, national, security, privileged, point, personal, involving, report, comment, affection</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3: house, white, jury, grand, staff, members, wagons, ever, anderson, negotiate</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4: executive, privilege, camp, david, session, private, flat, directed, either, bold</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5: attorney, investigation, general, prosecutor, charge, special, conducted, mr, made, indict</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6: dean, told, petersen, ehrlichman, blackmail, said, talked, remember, public, moore</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7: committee, ervin, senate, court, questions, welcome, cooperate, senator, open, hearings</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8: pr, publicly, indicates, present, evidence, charges, nailed, night, stonewall, ought</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9: fifth, amendment, clears, throat, plea, people, impossible, always, still, learn</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10: god, damn, son, bitch, damned, hell, around, country, man, hard</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11: justice, obstruction, department, raise, obstruct, fact, strong, standpoint, greater, mess</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12: segretti, vulnerability, et, al, activities, adams, indicating, checked, upset, standard</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13: gray, fbi, destroy, documents, pat, director, put, thirty, desk, policy</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14: ellsberg, psychiatrist, hoover, tried, smart, according, files, chamber, taps, edgar</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en">
                <a:latin typeface="Raleway"/>
                <a:ea typeface="Raleway"/>
                <a:cs typeface="Raleway"/>
                <a:sym typeface="Raleway"/>
              </a:rPr>
              <a:t> </a:t>
            </a:r>
            <a:endParaRPr>
              <a:latin typeface="Raleway"/>
              <a:ea typeface="Raleway"/>
              <a:cs typeface="Raleway"/>
              <a:sym typeface="Raleway"/>
            </a:endParaRPr>
          </a:p>
        </p:txBody>
      </p:sp>
      <p:sp>
        <p:nvSpPr>
          <p:cNvPr id="278" name="Google Shape;278;p37"/>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279" name="Google Shape;279;p37"/>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280" name="Google Shape;280;p37"/>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Work Flow</a:t>
            </a:r>
            <a:endParaRPr sz="3000"/>
          </a:p>
        </p:txBody>
      </p:sp>
      <p:sp>
        <p:nvSpPr>
          <p:cNvPr id="281" name="Google Shape;281;p37"/>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Topics</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7" name="Google Shape;287;p3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sp>
        <p:nvSpPr>
          <p:cNvPr id="288" name="Google Shape;288;p38"/>
          <p:cNvSpPr txBox="1"/>
          <p:nvPr/>
        </p:nvSpPr>
        <p:spPr>
          <a:xfrm>
            <a:off x="374625" y="1323175"/>
            <a:ext cx="8555700" cy="343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Raleway"/>
                <a:ea typeface="Raleway"/>
                <a:cs typeface="Raleway"/>
                <a:sym typeface="Raleway"/>
              </a:rPr>
              <a:t>Topic 1:  money, dollars, million, raised, hunt, thousand, discussed, cash, fees ,clemency</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2: president, national, security, privileged, point, personal, involving, report, comment, affection</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3: house, white, jury, grand, staff, members, wagons, ever, anderson, negotiate</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4: executive, privilege, camp, david, session, private, flat, directed, either, bold</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5: attorney, investigation, general, prosecutor, charge, special, conducted, mr, made, indict</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6: dean, told, petersen, ehrlichman, blackmail, said, talked, remember, public, moore</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7: committee, ervin, senate, court, questions, welcome, cooperate, senator, open, hearings</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8: pr, publicly, indicates, present, evidence, charges, nailed, night, stonewall, ought</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9: fifth, amendment, clears, throat, plea, people, impossible, always, still, learn</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10: god, damn, son, bitch, damned, hell, around, country, man, hard</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11: justice, obstruction, department, raise, obstruct, fact, strong, standpoint, greater, mess</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12: segretti, vulnerability, et, al, activities, adams, indicating, checked, upset, standard</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13: gray, fbi, destroy, documents, pat, director, put, thirty, desk, policy</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14: ellsberg, psychiatrist, hoover, tried, smart, according, files, chamber, taps, edgar</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en">
                <a:latin typeface="Raleway"/>
                <a:ea typeface="Raleway"/>
                <a:cs typeface="Raleway"/>
                <a:sym typeface="Raleway"/>
              </a:rPr>
              <a:t> </a:t>
            </a:r>
            <a:endParaRPr>
              <a:latin typeface="Raleway"/>
              <a:ea typeface="Raleway"/>
              <a:cs typeface="Raleway"/>
              <a:sym typeface="Raleway"/>
            </a:endParaRPr>
          </a:p>
        </p:txBody>
      </p:sp>
      <p:sp>
        <p:nvSpPr>
          <p:cNvPr id="289" name="Google Shape;289;p38"/>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290" name="Google Shape;290;p38"/>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291" name="Google Shape;291;p38"/>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Work Flow</a:t>
            </a:r>
            <a:endParaRPr sz="3000"/>
          </a:p>
        </p:txBody>
      </p:sp>
      <p:sp>
        <p:nvSpPr>
          <p:cNvPr id="292" name="Google Shape;292;p38"/>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Topics</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p3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
        <p:nvSpPr>
          <p:cNvPr id="299" name="Google Shape;299;p39"/>
          <p:cNvSpPr txBox="1"/>
          <p:nvPr/>
        </p:nvSpPr>
        <p:spPr>
          <a:xfrm>
            <a:off x="374625" y="1323175"/>
            <a:ext cx="8555700" cy="343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Raleway"/>
                <a:ea typeface="Raleway"/>
                <a:cs typeface="Raleway"/>
                <a:sym typeface="Raleway"/>
              </a:rPr>
              <a:t>Topic 1:  money, dollars, million, raised, hunt, thousand, discussed, cash, fees ,clemency</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2: president, national, security, privileged, point, personal, involving, report, comment, affection</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3: house, white, jury, grand, staff, members, wagons, ever, anderson, negotiate</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4: executive, privilege, camp, david, session, private, flat, directed, either, bold</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5: attorney, investigation, general, prosecutor, charge, special, conducted, mr, made, indict</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6: dean, told, petersen, ehrlichman, blackmail, said, talked, remember, public, moore</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7: committee, ervin, senate, court, questions, welcome, cooperate, senator, open, hearings</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8: pr, publicly, indicates, present, evidence, charges, nailed, night, stonewall, ought</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9: fifth, amendment, clears, throat, plea, people, impossible, always, still, learn</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10: god, damn, son, bitch, damned, hell, around, country, man, hard</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11: justice, obstruction, department, raise, obstruct, fact, strong, standpoint, greater, mess</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12: segretti, vulnerability, et, al, activities, adams, indicating, checked, upset, standard</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13: gray, fbi, destroy, documents, pat, director, put, thirty, desk, policy</a:t>
            </a:r>
            <a:endParaRPr>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14: ellsberg, psychiatrist, hoover, tried, smart, according, files, chamber, taps, edgar</a:t>
            </a: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en">
                <a:latin typeface="Raleway"/>
                <a:ea typeface="Raleway"/>
                <a:cs typeface="Raleway"/>
                <a:sym typeface="Raleway"/>
              </a:rPr>
              <a:t> </a:t>
            </a:r>
            <a:endParaRPr>
              <a:latin typeface="Raleway"/>
              <a:ea typeface="Raleway"/>
              <a:cs typeface="Raleway"/>
              <a:sym typeface="Raleway"/>
            </a:endParaRPr>
          </a:p>
        </p:txBody>
      </p:sp>
      <p:sp>
        <p:nvSpPr>
          <p:cNvPr id="300" name="Google Shape;300;p39"/>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301" name="Google Shape;301;p3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302" name="Google Shape;302;p39"/>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Work Flow</a:t>
            </a:r>
            <a:endParaRPr sz="3000"/>
          </a:p>
        </p:txBody>
      </p:sp>
      <p:sp>
        <p:nvSpPr>
          <p:cNvPr id="303" name="Google Shape;303;p39"/>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Topics</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0"/>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 name="Google Shape;309;p40"/>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sp>
        <p:nvSpPr>
          <p:cNvPr id="310" name="Google Shape;310;p40"/>
          <p:cNvSpPr txBox="1"/>
          <p:nvPr/>
        </p:nvSpPr>
        <p:spPr>
          <a:xfrm>
            <a:off x="374625" y="1323175"/>
            <a:ext cx="8555700" cy="343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Raleway"/>
                <a:ea typeface="Raleway"/>
                <a:cs typeface="Raleway"/>
                <a:sym typeface="Raleway"/>
              </a:rPr>
              <a:t>Topic 1:  money, dollars, million, raised, hunt, thousand, discussed, cash, fees ,clemency</a:t>
            </a:r>
            <a:endParaRPr>
              <a:latin typeface="Raleway"/>
              <a:ea typeface="Raleway"/>
              <a:cs typeface="Raleway"/>
              <a:sym typeface="Raleway"/>
            </a:endParaRPr>
          </a:p>
          <a:p>
            <a:pPr marL="0" lvl="0" indent="0" algn="l" rtl="0">
              <a:lnSpc>
                <a:spcPct val="115000"/>
              </a:lnSpc>
              <a:spcBef>
                <a:spcPts val="0"/>
              </a:spcBef>
              <a:spcAft>
                <a:spcPts val="0"/>
              </a:spcAft>
              <a:buNone/>
            </a:pPr>
            <a:r>
              <a:rPr lang="en">
                <a:solidFill>
                  <a:srgbClr val="999999"/>
                </a:solidFill>
                <a:latin typeface="Raleway"/>
                <a:ea typeface="Raleway"/>
                <a:cs typeface="Raleway"/>
                <a:sym typeface="Raleway"/>
              </a:rPr>
              <a:t>Topic 2: president, national, security, privileged, point, personal, involving, report, comment, affection</a:t>
            </a:r>
            <a:endParaRPr>
              <a:solidFill>
                <a:srgbClr val="999999"/>
              </a:solidFill>
              <a:latin typeface="Raleway"/>
              <a:ea typeface="Raleway"/>
              <a:cs typeface="Raleway"/>
              <a:sym typeface="Raleway"/>
            </a:endParaRPr>
          </a:p>
          <a:p>
            <a:pPr marL="0" lvl="0" indent="0" algn="l" rtl="0">
              <a:lnSpc>
                <a:spcPct val="115000"/>
              </a:lnSpc>
              <a:spcBef>
                <a:spcPts val="0"/>
              </a:spcBef>
              <a:spcAft>
                <a:spcPts val="0"/>
              </a:spcAft>
              <a:buNone/>
            </a:pPr>
            <a:r>
              <a:rPr lang="en">
                <a:solidFill>
                  <a:srgbClr val="999999"/>
                </a:solidFill>
                <a:latin typeface="Raleway"/>
                <a:ea typeface="Raleway"/>
                <a:cs typeface="Raleway"/>
                <a:sym typeface="Raleway"/>
              </a:rPr>
              <a:t>Topic 3: house, white, jury, grand, staff, members, wagons, ever, anderson, negotiate</a:t>
            </a:r>
            <a:endParaRPr>
              <a:solidFill>
                <a:srgbClr val="999999"/>
              </a:solidFill>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4: executive, privilege, camp, david, session, private, flat, directed, either, bold</a:t>
            </a:r>
            <a:endParaRPr>
              <a:latin typeface="Raleway"/>
              <a:ea typeface="Raleway"/>
              <a:cs typeface="Raleway"/>
              <a:sym typeface="Raleway"/>
            </a:endParaRPr>
          </a:p>
          <a:p>
            <a:pPr marL="0" lvl="0" indent="0" algn="l" rtl="0">
              <a:lnSpc>
                <a:spcPct val="115000"/>
              </a:lnSpc>
              <a:spcBef>
                <a:spcPts val="0"/>
              </a:spcBef>
              <a:spcAft>
                <a:spcPts val="0"/>
              </a:spcAft>
              <a:buNone/>
            </a:pPr>
            <a:r>
              <a:rPr lang="en">
                <a:solidFill>
                  <a:srgbClr val="999999"/>
                </a:solidFill>
                <a:latin typeface="Raleway"/>
                <a:ea typeface="Raleway"/>
                <a:cs typeface="Raleway"/>
                <a:sym typeface="Raleway"/>
              </a:rPr>
              <a:t>Topic 5: attorney, investigation, general, prosecutor, charge, special, conducted, mr, made, indict</a:t>
            </a:r>
            <a:endParaRPr>
              <a:solidFill>
                <a:srgbClr val="999999"/>
              </a:solidFill>
              <a:latin typeface="Raleway"/>
              <a:ea typeface="Raleway"/>
              <a:cs typeface="Raleway"/>
              <a:sym typeface="Raleway"/>
            </a:endParaRPr>
          </a:p>
          <a:p>
            <a:pPr marL="0" lvl="0" indent="0" algn="l" rtl="0">
              <a:lnSpc>
                <a:spcPct val="115000"/>
              </a:lnSpc>
              <a:spcBef>
                <a:spcPts val="0"/>
              </a:spcBef>
              <a:spcAft>
                <a:spcPts val="0"/>
              </a:spcAft>
              <a:buNone/>
            </a:pPr>
            <a:r>
              <a:rPr lang="en">
                <a:solidFill>
                  <a:srgbClr val="999999"/>
                </a:solidFill>
                <a:latin typeface="Raleway"/>
                <a:ea typeface="Raleway"/>
                <a:cs typeface="Raleway"/>
                <a:sym typeface="Raleway"/>
              </a:rPr>
              <a:t>Topic 6: dean, told, petersen, ehrlichman, blackmail, said, talked, remember, public, moore</a:t>
            </a:r>
            <a:endParaRPr>
              <a:solidFill>
                <a:srgbClr val="999999"/>
              </a:solidFill>
              <a:latin typeface="Raleway"/>
              <a:ea typeface="Raleway"/>
              <a:cs typeface="Raleway"/>
              <a:sym typeface="Raleway"/>
            </a:endParaRPr>
          </a:p>
          <a:p>
            <a:pPr marL="0" lvl="0" indent="0" algn="l" rtl="0">
              <a:lnSpc>
                <a:spcPct val="115000"/>
              </a:lnSpc>
              <a:spcBef>
                <a:spcPts val="0"/>
              </a:spcBef>
              <a:spcAft>
                <a:spcPts val="0"/>
              </a:spcAft>
              <a:buNone/>
            </a:pPr>
            <a:r>
              <a:rPr lang="en">
                <a:solidFill>
                  <a:srgbClr val="999999"/>
                </a:solidFill>
                <a:latin typeface="Raleway"/>
                <a:ea typeface="Raleway"/>
                <a:cs typeface="Raleway"/>
                <a:sym typeface="Raleway"/>
              </a:rPr>
              <a:t>Topic 7: committee, ervin, senate, court, questions, welcome, cooperate, senator, open, hearings</a:t>
            </a:r>
            <a:endParaRPr>
              <a:solidFill>
                <a:srgbClr val="999999"/>
              </a:solidFill>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8: pr, publicly, indicates, present, evidence, charges, nailed, night, stonewall, ought</a:t>
            </a:r>
            <a:endParaRPr>
              <a:latin typeface="Raleway"/>
              <a:ea typeface="Raleway"/>
              <a:cs typeface="Raleway"/>
              <a:sym typeface="Raleway"/>
            </a:endParaRPr>
          </a:p>
          <a:p>
            <a:pPr marL="0" lvl="0" indent="0" algn="l" rtl="0">
              <a:lnSpc>
                <a:spcPct val="115000"/>
              </a:lnSpc>
              <a:spcBef>
                <a:spcPts val="0"/>
              </a:spcBef>
              <a:spcAft>
                <a:spcPts val="0"/>
              </a:spcAft>
              <a:buNone/>
            </a:pPr>
            <a:r>
              <a:rPr lang="en">
                <a:solidFill>
                  <a:srgbClr val="999999"/>
                </a:solidFill>
                <a:latin typeface="Raleway"/>
                <a:ea typeface="Raleway"/>
                <a:cs typeface="Raleway"/>
                <a:sym typeface="Raleway"/>
              </a:rPr>
              <a:t>Topic 9: fifth, amendment, clears, throat, plea, people, impossible, always, still, learn</a:t>
            </a:r>
            <a:endParaRPr>
              <a:solidFill>
                <a:srgbClr val="999999"/>
              </a:solidFill>
              <a:latin typeface="Raleway"/>
              <a:ea typeface="Raleway"/>
              <a:cs typeface="Raleway"/>
              <a:sym typeface="Raleway"/>
            </a:endParaRPr>
          </a:p>
          <a:p>
            <a:pPr marL="0" lvl="0" indent="0" algn="l" rtl="0">
              <a:lnSpc>
                <a:spcPct val="115000"/>
              </a:lnSpc>
              <a:spcBef>
                <a:spcPts val="0"/>
              </a:spcBef>
              <a:spcAft>
                <a:spcPts val="0"/>
              </a:spcAft>
              <a:buNone/>
            </a:pPr>
            <a:r>
              <a:rPr lang="en">
                <a:solidFill>
                  <a:srgbClr val="999999"/>
                </a:solidFill>
                <a:latin typeface="Raleway"/>
                <a:ea typeface="Raleway"/>
                <a:cs typeface="Raleway"/>
                <a:sym typeface="Raleway"/>
              </a:rPr>
              <a:t>Topic 10: god, damn, son, bitch, damned, hell, around, country, man, hard</a:t>
            </a:r>
            <a:endParaRPr>
              <a:solidFill>
                <a:srgbClr val="999999"/>
              </a:solidFill>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11: justice, obstruction, department, raise, obstruct, fact, strong, standpoint, greater, mess</a:t>
            </a:r>
            <a:endParaRPr>
              <a:latin typeface="Raleway"/>
              <a:ea typeface="Raleway"/>
              <a:cs typeface="Raleway"/>
              <a:sym typeface="Raleway"/>
            </a:endParaRPr>
          </a:p>
          <a:p>
            <a:pPr marL="0" lvl="0" indent="0" algn="l" rtl="0">
              <a:lnSpc>
                <a:spcPct val="115000"/>
              </a:lnSpc>
              <a:spcBef>
                <a:spcPts val="0"/>
              </a:spcBef>
              <a:spcAft>
                <a:spcPts val="0"/>
              </a:spcAft>
              <a:buNone/>
            </a:pPr>
            <a:r>
              <a:rPr lang="en">
                <a:solidFill>
                  <a:srgbClr val="999999"/>
                </a:solidFill>
                <a:latin typeface="Raleway"/>
                <a:ea typeface="Raleway"/>
                <a:cs typeface="Raleway"/>
                <a:sym typeface="Raleway"/>
              </a:rPr>
              <a:t>Topic 12: segretti, vulnerability, et, al, activities, adams, indicating, checked, upset, standard</a:t>
            </a:r>
            <a:endParaRPr>
              <a:solidFill>
                <a:srgbClr val="999999"/>
              </a:solidFill>
              <a:latin typeface="Raleway"/>
              <a:ea typeface="Raleway"/>
              <a:cs typeface="Raleway"/>
              <a:sym typeface="Raleway"/>
            </a:endParaRPr>
          </a:p>
          <a:p>
            <a:pPr marL="0" lvl="0" indent="0" algn="l" rtl="0">
              <a:lnSpc>
                <a:spcPct val="115000"/>
              </a:lnSpc>
              <a:spcBef>
                <a:spcPts val="0"/>
              </a:spcBef>
              <a:spcAft>
                <a:spcPts val="0"/>
              </a:spcAft>
              <a:buNone/>
            </a:pPr>
            <a:r>
              <a:rPr lang="en">
                <a:latin typeface="Raleway"/>
                <a:ea typeface="Raleway"/>
                <a:cs typeface="Raleway"/>
                <a:sym typeface="Raleway"/>
              </a:rPr>
              <a:t>Topic 13: gray, fbi, destroy, documents, pat, director, put, thirty, desk, policy</a:t>
            </a:r>
            <a:endParaRPr>
              <a:latin typeface="Raleway"/>
              <a:ea typeface="Raleway"/>
              <a:cs typeface="Raleway"/>
              <a:sym typeface="Raleway"/>
            </a:endParaRPr>
          </a:p>
          <a:p>
            <a:pPr marL="0" lvl="0" indent="0" algn="l" rtl="0">
              <a:lnSpc>
                <a:spcPct val="115000"/>
              </a:lnSpc>
              <a:spcBef>
                <a:spcPts val="0"/>
              </a:spcBef>
              <a:spcAft>
                <a:spcPts val="0"/>
              </a:spcAft>
              <a:buNone/>
            </a:pPr>
            <a:r>
              <a:rPr lang="en">
                <a:solidFill>
                  <a:srgbClr val="999999"/>
                </a:solidFill>
                <a:latin typeface="Raleway"/>
                <a:ea typeface="Raleway"/>
                <a:cs typeface="Raleway"/>
                <a:sym typeface="Raleway"/>
              </a:rPr>
              <a:t>Topic 14: ellsberg, psychiatrist, hoover, tried, smart, according, files, chamber, taps, edgar</a:t>
            </a:r>
            <a:endParaRPr>
              <a:solidFill>
                <a:srgbClr val="999999"/>
              </a:solidFill>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en">
                <a:latin typeface="Raleway"/>
                <a:ea typeface="Raleway"/>
                <a:cs typeface="Raleway"/>
                <a:sym typeface="Raleway"/>
              </a:rPr>
              <a:t> </a:t>
            </a:r>
            <a:endParaRPr>
              <a:latin typeface="Raleway"/>
              <a:ea typeface="Raleway"/>
              <a:cs typeface="Raleway"/>
              <a:sym typeface="Raleway"/>
            </a:endParaRPr>
          </a:p>
        </p:txBody>
      </p:sp>
      <p:sp>
        <p:nvSpPr>
          <p:cNvPr id="311" name="Google Shape;311;p40"/>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312" name="Google Shape;312;p40"/>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313" name="Google Shape;313;p40"/>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Work Flow</a:t>
            </a:r>
            <a:endParaRPr sz="3000"/>
          </a:p>
        </p:txBody>
      </p:sp>
      <p:sp>
        <p:nvSpPr>
          <p:cNvPr id="314" name="Google Shape;314;p40"/>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Topics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5"/>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this template</a:t>
            </a:r>
            <a:endParaRPr/>
          </a:p>
        </p:txBody>
      </p:sp>
      <p:sp>
        <p:nvSpPr>
          <p:cNvPr id="119" name="Google Shape;119;p25"/>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Instructions for use</a:t>
            </a:r>
            <a:endParaRPr/>
          </a:p>
        </p:txBody>
      </p:sp>
      <p:sp>
        <p:nvSpPr>
          <p:cNvPr id="120" name="Google Shape;120;p25"/>
          <p:cNvSpPr txBox="1"/>
          <p:nvPr/>
        </p:nvSpPr>
        <p:spPr>
          <a:xfrm>
            <a:off x="0" y="1103000"/>
            <a:ext cx="6397200" cy="3500100"/>
          </a:xfrm>
          <a:prstGeom prst="rect">
            <a:avLst/>
          </a:prstGeom>
          <a:noFill/>
          <a:ln>
            <a:noFill/>
          </a:ln>
        </p:spPr>
        <p:txBody>
          <a:bodyPr spcFirstLastPara="1" wrap="square" lIns="91425" tIns="91425" rIns="91425" bIns="91425" anchor="t" anchorCtr="0">
            <a:noAutofit/>
          </a:bodyPr>
          <a:lstStyle/>
          <a:p>
            <a:pPr marL="457200" lvl="0" indent="-419100" algn="l" rtl="0">
              <a:spcBef>
                <a:spcPts val="600"/>
              </a:spcBef>
              <a:spcAft>
                <a:spcPts val="0"/>
              </a:spcAft>
              <a:buSzPts val="3000"/>
              <a:buFont typeface="Raleway"/>
              <a:buChar char="●"/>
            </a:pPr>
            <a:r>
              <a:rPr lang="en" sz="3000" dirty="0">
                <a:latin typeface="Raleway"/>
                <a:ea typeface="Raleway"/>
                <a:cs typeface="Raleway"/>
                <a:sym typeface="Raleway"/>
              </a:rPr>
              <a:t>February 1971-July 1973</a:t>
            </a:r>
            <a:endParaRPr sz="3000" dirty="0">
              <a:latin typeface="Raleway"/>
              <a:ea typeface="Raleway"/>
              <a:cs typeface="Raleway"/>
              <a:sym typeface="Raleway"/>
            </a:endParaRPr>
          </a:p>
          <a:p>
            <a:pPr marL="457200" lvl="0" indent="-419100" algn="l" rtl="0">
              <a:spcBef>
                <a:spcPts val="0"/>
              </a:spcBef>
              <a:spcAft>
                <a:spcPts val="0"/>
              </a:spcAft>
              <a:buSzPts val="3000"/>
              <a:buFont typeface="Raleway"/>
              <a:buChar char="●"/>
            </a:pPr>
            <a:r>
              <a:rPr lang="en" sz="3000" dirty="0">
                <a:latin typeface="Raleway"/>
                <a:ea typeface="Raleway"/>
                <a:cs typeface="Raleway"/>
                <a:sym typeface="Raleway"/>
              </a:rPr>
              <a:t>2,950 Hours released  </a:t>
            </a:r>
            <a:endParaRPr sz="3000" dirty="0">
              <a:latin typeface="Raleway"/>
              <a:ea typeface="Raleway"/>
              <a:cs typeface="Raleway"/>
              <a:sym typeface="Raleway"/>
            </a:endParaRPr>
          </a:p>
          <a:p>
            <a:pPr marL="914400" lvl="1" indent="-419100" algn="l" rtl="0">
              <a:spcBef>
                <a:spcPts val="0"/>
              </a:spcBef>
              <a:spcAft>
                <a:spcPts val="0"/>
              </a:spcAft>
              <a:buSzPts val="3000"/>
              <a:buFont typeface="Raleway"/>
              <a:buChar char="○"/>
            </a:pPr>
            <a:r>
              <a:rPr lang="en" sz="3000" dirty="0">
                <a:latin typeface="Raleway"/>
                <a:ea typeface="Raleway"/>
                <a:cs typeface="Raleway"/>
                <a:sym typeface="Raleway"/>
              </a:rPr>
              <a:t>(80% of total)</a:t>
            </a:r>
            <a:endParaRPr sz="3000" dirty="0">
              <a:latin typeface="Raleway"/>
              <a:ea typeface="Raleway"/>
              <a:cs typeface="Raleway"/>
              <a:sym typeface="Raleway"/>
            </a:endParaRPr>
          </a:p>
          <a:p>
            <a:pPr marL="457200" lvl="0" indent="-419100" algn="l" rtl="0">
              <a:spcBef>
                <a:spcPts val="0"/>
              </a:spcBef>
              <a:spcAft>
                <a:spcPts val="0"/>
              </a:spcAft>
              <a:buSzPts val="3000"/>
              <a:buFont typeface="Raleway"/>
              <a:buChar char="●"/>
            </a:pPr>
            <a:r>
              <a:rPr lang="en" sz="3000" dirty="0">
                <a:latin typeface="Raleway"/>
                <a:ea typeface="Raleway"/>
                <a:cs typeface="Raleway"/>
                <a:sym typeface="Raleway"/>
              </a:rPr>
              <a:t>~150,000 Pages</a:t>
            </a:r>
            <a:endParaRPr sz="3000" dirty="0">
              <a:latin typeface="Raleway"/>
              <a:ea typeface="Raleway"/>
              <a:cs typeface="Raleway"/>
              <a:sym typeface="Raleway"/>
            </a:endParaRPr>
          </a:p>
          <a:p>
            <a:pPr marL="457200" lvl="0" indent="-419100" algn="l" rtl="0">
              <a:spcBef>
                <a:spcPts val="0"/>
              </a:spcBef>
              <a:spcAft>
                <a:spcPts val="0"/>
              </a:spcAft>
              <a:buSzPts val="3000"/>
              <a:buFont typeface="Raleway"/>
              <a:buChar char="●"/>
            </a:pPr>
            <a:r>
              <a:rPr lang="en" sz="3000" dirty="0">
                <a:latin typeface="Raleway"/>
                <a:ea typeface="Raleway"/>
                <a:cs typeface="Raleway"/>
                <a:sym typeface="Raleway"/>
              </a:rPr>
              <a:t>Recording Systems:  </a:t>
            </a:r>
            <a:endParaRPr sz="3000" dirty="0">
              <a:latin typeface="Raleway"/>
              <a:ea typeface="Raleway"/>
              <a:cs typeface="Raleway"/>
              <a:sym typeface="Raleway"/>
            </a:endParaRPr>
          </a:p>
          <a:p>
            <a:pPr marL="914400" lvl="1" indent="-304800" algn="l" rtl="0">
              <a:spcBef>
                <a:spcPts val="0"/>
              </a:spcBef>
              <a:spcAft>
                <a:spcPts val="0"/>
              </a:spcAft>
              <a:buSzPts val="1200"/>
              <a:buFont typeface="Raleway"/>
              <a:buChar char="○"/>
            </a:pPr>
            <a:r>
              <a:rPr lang="en" sz="1200" dirty="0">
                <a:latin typeface="Raleway"/>
                <a:ea typeface="Raleway"/>
                <a:cs typeface="Raleway"/>
                <a:sym typeface="Raleway"/>
              </a:rPr>
              <a:t>Oval Office</a:t>
            </a:r>
            <a:endParaRPr sz="1200" dirty="0">
              <a:latin typeface="Raleway"/>
              <a:ea typeface="Raleway"/>
              <a:cs typeface="Raleway"/>
              <a:sym typeface="Raleway"/>
            </a:endParaRPr>
          </a:p>
          <a:p>
            <a:pPr marL="914400" lvl="1" indent="-304800" algn="l" rtl="0">
              <a:spcBef>
                <a:spcPts val="0"/>
              </a:spcBef>
              <a:spcAft>
                <a:spcPts val="0"/>
              </a:spcAft>
              <a:buSzPts val="1200"/>
              <a:buFont typeface="Raleway"/>
              <a:buChar char="○"/>
            </a:pPr>
            <a:r>
              <a:rPr lang="en" sz="1200" dirty="0">
                <a:latin typeface="Raleway"/>
                <a:ea typeface="Raleway"/>
                <a:cs typeface="Raleway"/>
                <a:sym typeface="Raleway"/>
              </a:rPr>
              <a:t>Cabinet Room</a:t>
            </a:r>
            <a:endParaRPr sz="1200" dirty="0">
              <a:latin typeface="Raleway"/>
              <a:ea typeface="Raleway"/>
              <a:cs typeface="Raleway"/>
              <a:sym typeface="Raleway"/>
            </a:endParaRPr>
          </a:p>
          <a:p>
            <a:pPr marL="914400" lvl="1" indent="-304800" algn="l" rtl="0">
              <a:spcBef>
                <a:spcPts val="0"/>
              </a:spcBef>
              <a:spcAft>
                <a:spcPts val="0"/>
              </a:spcAft>
              <a:buSzPts val="1200"/>
              <a:buFont typeface="Raleway"/>
              <a:buChar char="○"/>
            </a:pPr>
            <a:r>
              <a:rPr lang="en" sz="1200" dirty="0">
                <a:latin typeface="Raleway"/>
                <a:ea typeface="Raleway"/>
                <a:cs typeface="Raleway"/>
                <a:sym typeface="Raleway"/>
              </a:rPr>
              <a:t>Executive Office Building</a:t>
            </a:r>
            <a:endParaRPr sz="1200" dirty="0">
              <a:latin typeface="Raleway"/>
              <a:ea typeface="Raleway"/>
              <a:cs typeface="Raleway"/>
              <a:sym typeface="Raleway"/>
            </a:endParaRPr>
          </a:p>
          <a:p>
            <a:pPr marL="914400" lvl="1" indent="-304800" algn="l" rtl="0">
              <a:spcBef>
                <a:spcPts val="0"/>
              </a:spcBef>
              <a:spcAft>
                <a:spcPts val="0"/>
              </a:spcAft>
              <a:buSzPts val="1200"/>
              <a:buFont typeface="Raleway"/>
              <a:buChar char="○"/>
            </a:pPr>
            <a:r>
              <a:rPr lang="en" sz="1200" dirty="0">
                <a:latin typeface="Raleway"/>
                <a:ea typeface="Raleway"/>
                <a:cs typeface="Raleway"/>
                <a:sym typeface="Raleway"/>
              </a:rPr>
              <a:t>Camp David Office</a:t>
            </a:r>
            <a:endParaRPr sz="1200" dirty="0">
              <a:latin typeface="Raleway"/>
              <a:ea typeface="Raleway"/>
              <a:cs typeface="Raleway"/>
              <a:sym typeface="Raleway"/>
            </a:endParaRPr>
          </a:p>
          <a:p>
            <a:pPr marL="914400" lvl="1" indent="-304800" algn="l" rtl="0">
              <a:spcBef>
                <a:spcPts val="0"/>
              </a:spcBef>
              <a:spcAft>
                <a:spcPts val="0"/>
              </a:spcAft>
              <a:buSzPts val="1200"/>
              <a:buFont typeface="Raleway"/>
              <a:buChar char="○"/>
            </a:pPr>
            <a:r>
              <a:rPr lang="en" sz="1200" dirty="0">
                <a:latin typeface="Raleway"/>
                <a:ea typeface="Raleway"/>
                <a:cs typeface="Raleway"/>
                <a:sym typeface="Raleway"/>
              </a:rPr>
              <a:t>Telephones: </a:t>
            </a:r>
            <a:endParaRPr sz="1200" dirty="0">
              <a:latin typeface="Raleway"/>
              <a:ea typeface="Raleway"/>
              <a:cs typeface="Raleway"/>
              <a:sym typeface="Raleway"/>
            </a:endParaRPr>
          </a:p>
          <a:p>
            <a:pPr marL="1371600" lvl="2" indent="-304800" algn="l" rtl="0">
              <a:spcBef>
                <a:spcPts val="0"/>
              </a:spcBef>
              <a:spcAft>
                <a:spcPts val="0"/>
              </a:spcAft>
              <a:buSzPts val="1200"/>
              <a:buFont typeface="Raleway"/>
              <a:buChar char="■"/>
            </a:pPr>
            <a:r>
              <a:rPr lang="en" sz="1200" dirty="0">
                <a:latin typeface="Raleway"/>
                <a:ea typeface="Raleway"/>
                <a:cs typeface="Raleway"/>
                <a:sym typeface="Raleway"/>
              </a:rPr>
              <a:t>Oval Office</a:t>
            </a:r>
            <a:endParaRPr sz="1200" dirty="0">
              <a:latin typeface="Raleway"/>
              <a:ea typeface="Raleway"/>
              <a:cs typeface="Raleway"/>
              <a:sym typeface="Raleway"/>
            </a:endParaRPr>
          </a:p>
          <a:p>
            <a:pPr marL="1371600" lvl="2" indent="-304800" algn="l" rtl="0">
              <a:spcBef>
                <a:spcPts val="0"/>
              </a:spcBef>
              <a:spcAft>
                <a:spcPts val="0"/>
              </a:spcAft>
              <a:buSzPts val="1200"/>
              <a:buFont typeface="Raleway"/>
              <a:buChar char="■"/>
            </a:pPr>
            <a:r>
              <a:rPr lang="en" sz="1200" dirty="0">
                <a:latin typeface="Raleway"/>
                <a:ea typeface="Raleway"/>
                <a:cs typeface="Raleway"/>
                <a:sym typeface="Raleway"/>
              </a:rPr>
              <a:t>Lincoln Sitting Room      </a:t>
            </a:r>
            <a:endParaRPr sz="1200" dirty="0">
              <a:latin typeface="Raleway"/>
              <a:ea typeface="Raleway"/>
              <a:cs typeface="Raleway"/>
              <a:sym typeface="Raleway"/>
            </a:endParaRPr>
          </a:p>
          <a:p>
            <a:pPr marL="1371600" lvl="2" indent="-304800" algn="l" rtl="0">
              <a:spcBef>
                <a:spcPts val="0"/>
              </a:spcBef>
              <a:spcAft>
                <a:spcPts val="0"/>
              </a:spcAft>
              <a:buSzPts val="1200"/>
              <a:buFont typeface="Raleway"/>
              <a:buChar char="■"/>
            </a:pPr>
            <a:r>
              <a:rPr lang="en" sz="1200" dirty="0">
                <a:latin typeface="Raleway"/>
                <a:ea typeface="Raleway"/>
                <a:cs typeface="Raleway"/>
                <a:sym typeface="Raleway"/>
              </a:rPr>
              <a:t>Camp David</a:t>
            </a:r>
            <a:endParaRPr sz="1200" dirty="0">
              <a:latin typeface="Raleway"/>
              <a:ea typeface="Raleway"/>
              <a:cs typeface="Raleway"/>
              <a:sym typeface="Raleway"/>
            </a:endParaRPr>
          </a:p>
          <a:p>
            <a:pPr marL="457200" marR="0" lvl="0" indent="0" algn="l" rtl="0">
              <a:lnSpc>
                <a:spcPct val="100000"/>
              </a:lnSpc>
              <a:spcBef>
                <a:spcPts val="600"/>
              </a:spcBef>
              <a:spcAft>
                <a:spcPts val="0"/>
              </a:spcAft>
              <a:buNone/>
            </a:pPr>
            <a:endParaRPr sz="3000" dirty="0">
              <a:latin typeface="Raleway"/>
              <a:ea typeface="Raleway"/>
              <a:cs typeface="Raleway"/>
              <a:sym typeface="Raleway"/>
            </a:endParaRPr>
          </a:p>
          <a:p>
            <a:pPr marL="457200" lvl="0" indent="-419100" algn="l" rtl="0">
              <a:spcBef>
                <a:spcPts val="600"/>
              </a:spcBef>
              <a:spcAft>
                <a:spcPts val="0"/>
              </a:spcAft>
              <a:buSzPts val="3000"/>
              <a:buFont typeface="Raleway"/>
              <a:buChar char="●"/>
            </a:pPr>
            <a:endParaRPr sz="3000" dirty="0">
              <a:latin typeface="Raleway"/>
              <a:ea typeface="Raleway"/>
              <a:cs typeface="Raleway"/>
              <a:sym typeface="Raleway"/>
            </a:endParaRPr>
          </a:p>
          <a:p>
            <a:pPr marL="457200" marR="0" lvl="0" indent="0" algn="l" rtl="0">
              <a:lnSpc>
                <a:spcPct val="100000"/>
              </a:lnSpc>
              <a:spcBef>
                <a:spcPts val="600"/>
              </a:spcBef>
              <a:spcAft>
                <a:spcPts val="0"/>
              </a:spcAft>
              <a:buNone/>
            </a:pPr>
            <a:endParaRPr sz="2400" dirty="0">
              <a:latin typeface="Raleway"/>
              <a:ea typeface="Raleway"/>
              <a:cs typeface="Raleway"/>
              <a:sym typeface="Raleway"/>
            </a:endParaRPr>
          </a:p>
        </p:txBody>
      </p:sp>
      <p:sp>
        <p:nvSpPr>
          <p:cNvPr id="121" name="Google Shape;121;p2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
        <p:nvSpPr>
          <p:cNvPr id="122" name="Google Shape;122;p25"/>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The Tapes, Unravelled</a:t>
            </a:r>
            <a:endParaRPr sz="3000"/>
          </a:p>
        </p:txBody>
      </p:sp>
      <p:pic>
        <p:nvPicPr>
          <p:cNvPr id="123" name="Google Shape;123;p25"/>
          <p:cNvPicPr preferRelativeResize="0"/>
          <p:nvPr/>
        </p:nvPicPr>
        <p:blipFill>
          <a:blip r:embed="rId3">
            <a:alphaModFix/>
          </a:blip>
          <a:stretch>
            <a:fillRect/>
          </a:stretch>
        </p:blipFill>
        <p:spPr>
          <a:xfrm>
            <a:off x="5704050" y="1239200"/>
            <a:ext cx="2739875" cy="3669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Topic over Time </a:t>
            </a:r>
            <a:endParaRPr sz="3000"/>
          </a:p>
        </p:txBody>
      </p:sp>
      <p:sp>
        <p:nvSpPr>
          <p:cNvPr id="320" name="Google Shape;320;p41"/>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20</a:t>
            </a:fld>
            <a:endParaRPr/>
          </a:p>
        </p:txBody>
      </p:sp>
      <p:pic>
        <p:nvPicPr>
          <p:cNvPr id="321" name="Google Shape;321;p41"/>
          <p:cNvPicPr preferRelativeResize="0"/>
          <p:nvPr/>
        </p:nvPicPr>
        <p:blipFill>
          <a:blip r:embed="rId3">
            <a:alphaModFix/>
          </a:blip>
          <a:stretch>
            <a:fillRect/>
          </a:stretch>
        </p:blipFill>
        <p:spPr>
          <a:xfrm>
            <a:off x="2250025" y="1468125"/>
            <a:ext cx="4246625" cy="3337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ctrTitle"/>
          </p:nvPr>
        </p:nvSpPr>
        <p:spPr>
          <a:xfrm>
            <a:off x="685800" y="2146613"/>
            <a:ext cx="77724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a:p>
            <a:pPr marL="0" lvl="0" indent="0" algn="ctr" rtl="0">
              <a:spcBef>
                <a:spcPts val="0"/>
              </a:spcBef>
              <a:spcAft>
                <a:spcPts val="0"/>
              </a:spcAft>
              <a:buNone/>
            </a:pPr>
            <a:r>
              <a:rPr lang="en"/>
              <a:t>Transition headline</a:t>
            </a:r>
            <a:endParaRPr/>
          </a:p>
        </p:txBody>
      </p:sp>
      <p:sp>
        <p:nvSpPr>
          <p:cNvPr id="327" name="Google Shape;327;p42"/>
          <p:cNvSpPr txBox="1">
            <a:spLocks noGrp="1"/>
          </p:cNvSpPr>
          <p:nvPr>
            <p:ph type="subTitle" idx="1"/>
          </p:nvPr>
        </p:nvSpPr>
        <p:spPr>
          <a:xfrm>
            <a:off x="685800" y="3147610"/>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start with the first set of slides</a:t>
            </a:r>
            <a:endParaRPr/>
          </a:p>
        </p:txBody>
      </p:sp>
      <p:sp>
        <p:nvSpPr>
          <p:cNvPr id="328" name="Google Shape;328;p42"/>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5"/>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4" name="Google Shape;344;p4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6"/>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this template</a:t>
            </a:r>
            <a:endParaRPr/>
          </a:p>
        </p:txBody>
      </p:sp>
      <p:sp>
        <p:nvSpPr>
          <p:cNvPr id="350" name="Google Shape;350;p46"/>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Instructions for use</a:t>
            </a:r>
            <a:endParaRPr/>
          </a:p>
        </p:txBody>
      </p:sp>
      <p:sp>
        <p:nvSpPr>
          <p:cNvPr id="351" name="Google Shape;351;p46"/>
          <p:cNvSpPr txBox="1"/>
          <p:nvPr/>
        </p:nvSpPr>
        <p:spPr>
          <a:xfrm>
            <a:off x="603100" y="1149675"/>
            <a:ext cx="7938000" cy="35001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sz="2400" b="1">
                <a:solidFill>
                  <a:srgbClr val="A8122A"/>
                </a:solidFill>
                <a:latin typeface="Raleway"/>
                <a:ea typeface="Raleway"/>
                <a:cs typeface="Raleway"/>
                <a:sym typeface="Raleway"/>
              </a:rPr>
              <a:t>February 1971 to July 1973</a:t>
            </a:r>
            <a:endParaRPr sz="2400">
              <a:solidFill>
                <a:srgbClr val="222222"/>
              </a:solidFill>
              <a:latin typeface="Raleway"/>
              <a:ea typeface="Raleway"/>
              <a:cs typeface="Raleway"/>
              <a:sym typeface="Raleway"/>
            </a:endParaRPr>
          </a:p>
          <a:p>
            <a:pPr marL="457200" lvl="0" indent="-381000" algn="l" rtl="0">
              <a:spcBef>
                <a:spcPts val="600"/>
              </a:spcBef>
              <a:spcAft>
                <a:spcPts val="0"/>
              </a:spcAft>
              <a:buClr>
                <a:srgbClr val="999999"/>
              </a:buClr>
              <a:buSzPts val="2400"/>
              <a:buFont typeface="Raleway"/>
              <a:buChar char="●"/>
            </a:pPr>
            <a:r>
              <a:rPr lang="en" sz="2400">
                <a:solidFill>
                  <a:srgbClr val="999999"/>
                </a:solidFill>
                <a:latin typeface="Raleway"/>
                <a:ea typeface="Raleway"/>
                <a:cs typeface="Raleway"/>
                <a:sym typeface="Raleway"/>
              </a:rPr>
              <a:t>Pentagon Papers Released</a:t>
            </a:r>
            <a:endParaRPr sz="2400">
              <a:solidFill>
                <a:srgbClr val="999999"/>
              </a:solidFill>
              <a:latin typeface="Raleway"/>
              <a:ea typeface="Raleway"/>
              <a:cs typeface="Raleway"/>
              <a:sym typeface="Raleway"/>
            </a:endParaRPr>
          </a:p>
          <a:p>
            <a:pPr marL="457200" lvl="0" indent="-381000" algn="l" rtl="0">
              <a:spcBef>
                <a:spcPts val="0"/>
              </a:spcBef>
              <a:spcAft>
                <a:spcPts val="0"/>
              </a:spcAft>
              <a:buClr>
                <a:srgbClr val="999999"/>
              </a:buClr>
              <a:buSzPts val="2400"/>
              <a:buFont typeface="Raleway"/>
              <a:buChar char="●"/>
            </a:pPr>
            <a:r>
              <a:rPr lang="en" sz="2400">
                <a:solidFill>
                  <a:srgbClr val="999999"/>
                </a:solidFill>
                <a:latin typeface="Raleway"/>
                <a:ea typeface="Raleway"/>
                <a:cs typeface="Raleway"/>
                <a:sym typeface="Raleway"/>
              </a:rPr>
              <a:t>Visit to China</a:t>
            </a:r>
            <a:endParaRPr sz="2400">
              <a:solidFill>
                <a:srgbClr val="999999"/>
              </a:solidFill>
              <a:latin typeface="Raleway"/>
              <a:ea typeface="Raleway"/>
              <a:cs typeface="Raleway"/>
              <a:sym typeface="Raleway"/>
            </a:endParaRPr>
          </a:p>
          <a:p>
            <a:pPr marL="457200" lvl="0" indent="-381000" algn="l" rtl="0">
              <a:spcBef>
                <a:spcPts val="0"/>
              </a:spcBef>
              <a:spcAft>
                <a:spcPts val="0"/>
              </a:spcAft>
              <a:buClr>
                <a:srgbClr val="999999"/>
              </a:buClr>
              <a:buSzPts val="2400"/>
              <a:buFont typeface="Raleway"/>
              <a:buChar char="●"/>
            </a:pPr>
            <a:r>
              <a:rPr lang="en" sz="2400">
                <a:solidFill>
                  <a:srgbClr val="999999"/>
                </a:solidFill>
                <a:latin typeface="Raleway"/>
                <a:ea typeface="Raleway"/>
                <a:cs typeface="Raleway"/>
                <a:sym typeface="Raleway"/>
              </a:rPr>
              <a:t>Signing of  Strategic Arms Limitation Talks with USSR (SALT I)</a:t>
            </a:r>
            <a:endParaRPr sz="2400">
              <a:solidFill>
                <a:srgbClr val="999999"/>
              </a:solidFill>
              <a:latin typeface="Raleway"/>
              <a:ea typeface="Raleway"/>
              <a:cs typeface="Raleway"/>
              <a:sym typeface="Raleway"/>
            </a:endParaRPr>
          </a:p>
          <a:p>
            <a:pPr marL="457200" lvl="0" indent="-381000" algn="l" rtl="0">
              <a:spcBef>
                <a:spcPts val="0"/>
              </a:spcBef>
              <a:spcAft>
                <a:spcPts val="0"/>
              </a:spcAft>
              <a:buClr>
                <a:srgbClr val="999999"/>
              </a:buClr>
              <a:buSzPts val="2400"/>
              <a:buFont typeface="Raleway"/>
              <a:buChar char="●"/>
            </a:pPr>
            <a:r>
              <a:rPr lang="en" sz="2400">
                <a:solidFill>
                  <a:srgbClr val="999999"/>
                </a:solidFill>
                <a:latin typeface="Raleway"/>
                <a:ea typeface="Raleway"/>
                <a:cs typeface="Raleway"/>
                <a:sym typeface="Raleway"/>
              </a:rPr>
              <a:t>Watergate Break-In</a:t>
            </a:r>
            <a:endParaRPr sz="2400">
              <a:solidFill>
                <a:srgbClr val="999999"/>
              </a:solidFill>
              <a:latin typeface="Raleway"/>
              <a:ea typeface="Raleway"/>
              <a:cs typeface="Raleway"/>
              <a:sym typeface="Raleway"/>
            </a:endParaRPr>
          </a:p>
          <a:p>
            <a:pPr marL="457200" lvl="0" indent="-381000" algn="l" rtl="0">
              <a:spcBef>
                <a:spcPts val="0"/>
              </a:spcBef>
              <a:spcAft>
                <a:spcPts val="0"/>
              </a:spcAft>
              <a:buClr>
                <a:srgbClr val="999999"/>
              </a:buClr>
              <a:buSzPts val="2400"/>
              <a:buFont typeface="Raleway"/>
              <a:buChar char="●"/>
            </a:pPr>
            <a:r>
              <a:rPr lang="en" sz="2400">
                <a:solidFill>
                  <a:srgbClr val="999999"/>
                </a:solidFill>
                <a:latin typeface="Raleway"/>
                <a:ea typeface="Raleway"/>
                <a:cs typeface="Raleway"/>
                <a:sym typeface="Raleway"/>
              </a:rPr>
              <a:t>First Watergate Cover-up</a:t>
            </a:r>
            <a:endParaRPr sz="2400">
              <a:solidFill>
                <a:srgbClr val="999999"/>
              </a:solidFill>
              <a:latin typeface="Raleway"/>
              <a:ea typeface="Raleway"/>
              <a:cs typeface="Raleway"/>
              <a:sym typeface="Raleway"/>
            </a:endParaRPr>
          </a:p>
          <a:p>
            <a:pPr marL="457200" lvl="0" indent="-381000" algn="l" rtl="0">
              <a:spcBef>
                <a:spcPts val="0"/>
              </a:spcBef>
              <a:spcAft>
                <a:spcPts val="0"/>
              </a:spcAft>
              <a:buClr>
                <a:srgbClr val="999999"/>
              </a:buClr>
              <a:buSzPts val="2400"/>
              <a:buFont typeface="Raleway"/>
              <a:buChar char="●"/>
            </a:pPr>
            <a:r>
              <a:rPr lang="en" sz="2400">
                <a:solidFill>
                  <a:srgbClr val="999999"/>
                </a:solidFill>
                <a:latin typeface="Raleway"/>
                <a:ea typeface="Raleway"/>
                <a:cs typeface="Raleway"/>
                <a:sym typeface="Raleway"/>
              </a:rPr>
              <a:t>Nixon Wins Re-election</a:t>
            </a:r>
            <a:endParaRPr sz="2400">
              <a:solidFill>
                <a:srgbClr val="999999"/>
              </a:solidFill>
              <a:latin typeface="Raleway"/>
              <a:ea typeface="Raleway"/>
              <a:cs typeface="Raleway"/>
              <a:sym typeface="Raleway"/>
            </a:endParaRPr>
          </a:p>
          <a:p>
            <a:pPr marL="457200" lvl="0" indent="-381000" algn="l" rtl="0">
              <a:spcBef>
                <a:spcPts val="0"/>
              </a:spcBef>
              <a:spcAft>
                <a:spcPts val="0"/>
              </a:spcAft>
              <a:buClr>
                <a:srgbClr val="999999"/>
              </a:buClr>
              <a:buSzPts val="2400"/>
              <a:buFont typeface="Raleway"/>
              <a:buChar char="●"/>
            </a:pPr>
            <a:r>
              <a:rPr lang="en" sz="2400">
                <a:solidFill>
                  <a:srgbClr val="999999"/>
                </a:solidFill>
                <a:latin typeface="Raleway"/>
                <a:ea typeface="Raleway"/>
                <a:cs typeface="Raleway"/>
                <a:sym typeface="Raleway"/>
              </a:rPr>
              <a:t>Paris Peace accords signed with North Vietnam</a:t>
            </a:r>
            <a:endParaRPr sz="2400">
              <a:solidFill>
                <a:srgbClr val="999999"/>
              </a:solidFill>
              <a:latin typeface="Raleway"/>
              <a:ea typeface="Raleway"/>
              <a:cs typeface="Raleway"/>
              <a:sym typeface="Raleway"/>
            </a:endParaRPr>
          </a:p>
          <a:p>
            <a:pPr marL="457200" lvl="0" indent="-381000" algn="l" rtl="0">
              <a:spcBef>
                <a:spcPts val="0"/>
              </a:spcBef>
              <a:spcAft>
                <a:spcPts val="0"/>
              </a:spcAft>
              <a:buSzPts val="2400"/>
              <a:buFont typeface="Raleway"/>
              <a:buChar char="●"/>
            </a:pPr>
            <a:r>
              <a:rPr lang="en" sz="2400">
                <a:latin typeface="Raleway"/>
                <a:ea typeface="Raleway"/>
                <a:cs typeface="Raleway"/>
                <a:sym typeface="Raleway"/>
              </a:rPr>
              <a:t>Second Watergate Cover-up</a:t>
            </a:r>
            <a:endParaRPr sz="2400">
              <a:solidFill>
                <a:srgbClr val="999999"/>
              </a:solidFill>
              <a:latin typeface="Raleway"/>
              <a:ea typeface="Raleway"/>
              <a:cs typeface="Raleway"/>
              <a:sym typeface="Raleway"/>
            </a:endParaRPr>
          </a:p>
        </p:txBody>
      </p:sp>
      <p:sp>
        <p:nvSpPr>
          <p:cNvPr id="352" name="Google Shape;352;p4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
        <p:nvSpPr>
          <p:cNvPr id="353" name="Google Shape;353;p46"/>
          <p:cNvSpPr txBox="1">
            <a:spLocks noGrp="1"/>
          </p:cNvSpPr>
          <p:nvPr>
            <p:ph type="title"/>
          </p:nvPr>
        </p:nvSpPr>
        <p:spPr>
          <a:xfrm>
            <a:off x="1701000" y="219550"/>
            <a:ext cx="5872500" cy="101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Significant Events in </a:t>
            </a:r>
            <a:endParaRPr sz="3000"/>
          </a:p>
          <a:p>
            <a:pPr marL="0" lvl="0" indent="0" algn="ctr" rtl="0">
              <a:spcBef>
                <a:spcPts val="0"/>
              </a:spcBef>
              <a:spcAft>
                <a:spcPts val="0"/>
              </a:spcAft>
              <a:buNone/>
            </a:pPr>
            <a:r>
              <a:rPr lang="en" sz="3000"/>
              <a:t>Taping Timeline</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pic>
        <p:nvPicPr>
          <p:cNvPr id="359" name="Google Shape;359;p47"/>
          <p:cNvPicPr preferRelativeResize="0"/>
          <p:nvPr/>
        </p:nvPicPr>
        <p:blipFill>
          <a:blip r:embed="rId3">
            <a:alphaModFix/>
          </a:blip>
          <a:stretch>
            <a:fillRect/>
          </a:stretch>
        </p:blipFill>
        <p:spPr>
          <a:xfrm>
            <a:off x="2305050" y="300800"/>
            <a:ext cx="4533900" cy="381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8"/>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Nixon Library</a:t>
            </a:r>
            <a:endParaRPr sz="3000"/>
          </a:p>
        </p:txBody>
      </p:sp>
      <p:sp>
        <p:nvSpPr>
          <p:cNvPr id="365" name="Google Shape;365;p48"/>
          <p:cNvSpPr txBox="1">
            <a:spLocks noGrp="1"/>
          </p:cNvSpPr>
          <p:nvPr>
            <p:ph type="sldNum" idx="12"/>
          </p:nvPr>
        </p:nvSpPr>
        <p:spPr>
          <a:xfrm>
            <a:off x="4014125" y="4433874"/>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grpSp>
        <p:nvGrpSpPr>
          <p:cNvPr id="366" name="Google Shape;366;p48"/>
          <p:cNvGrpSpPr/>
          <p:nvPr/>
        </p:nvGrpSpPr>
        <p:grpSpPr>
          <a:xfrm>
            <a:off x="206070" y="1577825"/>
            <a:ext cx="1701322" cy="1675675"/>
            <a:chOff x="3079195" y="1908700"/>
            <a:chExt cx="1701322" cy="1675675"/>
          </a:xfrm>
        </p:grpSpPr>
        <p:sp>
          <p:nvSpPr>
            <p:cNvPr id="367" name="Google Shape;367;p48"/>
            <p:cNvSpPr/>
            <p:nvPr/>
          </p:nvSpPr>
          <p:spPr>
            <a:xfrm>
              <a:off x="3485717"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8"/>
            <p:cNvSpPr txBox="1"/>
            <p:nvPr/>
          </p:nvSpPr>
          <p:spPr>
            <a:xfrm>
              <a:off x="3079195" y="3212975"/>
              <a:ext cx="11325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latin typeface="Roboto"/>
                  <a:ea typeface="Roboto"/>
                  <a:cs typeface="Roboto"/>
                  <a:sym typeface="Roboto"/>
                </a:rPr>
                <a:t>Feb 16, 1971</a:t>
              </a:r>
              <a:endParaRPr sz="1200" b="1">
                <a:latin typeface="Roboto"/>
                <a:ea typeface="Roboto"/>
                <a:cs typeface="Roboto"/>
                <a:sym typeface="Roboto"/>
              </a:endParaRPr>
            </a:p>
          </p:txBody>
        </p:sp>
        <p:sp>
          <p:nvSpPr>
            <p:cNvPr id="369" name="Google Shape;369;p48"/>
            <p:cNvSpPr txBox="1"/>
            <p:nvPr/>
          </p:nvSpPr>
          <p:spPr>
            <a:xfrm>
              <a:off x="3137239" y="1908700"/>
              <a:ext cx="10164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b="1">
                  <a:latin typeface="Roboto"/>
                  <a:ea typeface="Roboto"/>
                  <a:cs typeface="Roboto"/>
                  <a:sym typeface="Roboto"/>
                </a:rPr>
                <a:t>First Taping System Installed in Oval Office</a:t>
              </a:r>
              <a:endParaRPr sz="1200" b="1">
                <a:latin typeface="Roboto"/>
                <a:ea typeface="Roboto"/>
                <a:cs typeface="Roboto"/>
                <a:sym typeface="Roboto"/>
              </a:endParaRPr>
            </a:p>
          </p:txBody>
        </p:sp>
        <p:grpSp>
          <p:nvGrpSpPr>
            <p:cNvPr id="370" name="Google Shape;370;p48"/>
            <p:cNvGrpSpPr/>
            <p:nvPr/>
          </p:nvGrpSpPr>
          <p:grpSpPr>
            <a:xfrm>
              <a:off x="3435870" y="2800065"/>
              <a:ext cx="92400" cy="411825"/>
              <a:chOff x="845575" y="2563700"/>
              <a:chExt cx="92400" cy="411825"/>
            </a:xfrm>
          </p:grpSpPr>
          <p:sp>
            <p:nvSpPr>
              <p:cNvPr id="371" name="Google Shape;371;p4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 name="Google Shape;372;p4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373" name="Google Shape;373;p48"/>
          <p:cNvGrpSpPr/>
          <p:nvPr/>
        </p:nvGrpSpPr>
        <p:grpSpPr>
          <a:xfrm>
            <a:off x="1346927" y="2345263"/>
            <a:ext cx="1855359" cy="1770663"/>
            <a:chOff x="1630452" y="2676138"/>
            <a:chExt cx="1855359" cy="1770663"/>
          </a:xfrm>
        </p:grpSpPr>
        <p:sp>
          <p:nvSpPr>
            <p:cNvPr id="374" name="Google Shape;374;p48"/>
            <p:cNvSpPr/>
            <p:nvPr/>
          </p:nvSpPr>
          <p:spPr>
            <a:xfrm>
              <a:off x="2191011" y="3079475"/>
              <a:ext cx="1294800" cy="133500"/>
            </a:xfrm>
            <a:prstGeom prst="rect">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8"/>
            <p:cNvSpPr txBox="1"/>
            <p:nvPr/>
          </p:nvSpPr>
          <p:spPr>
            <a:xfrm>
              <a:off x="1630452" y="2676138"/>
              <a:ext cx="11301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latin typeface="Roboto"/>
                  <a:ea typeface="Roboto"/>
                  <a:cs typeface="Roboto"/>
                  <a:sym typeface="Roboto"/>
                </a:rPr>
                <a:t>July 15, 1971 </a:t>
              </a:r>
              <a:endParaRPr sz="1200" b="1">
                <a:latin typeface="Roboto"/>
                <a:ea typeface="Roboto"/>
                <a:cs typeface="Roboto"/>
                <a:sym typeface="Roboto"/>
              </a:endParaRPr>
            </a:p>
          </p:txBody>
        </p:sp>
        <p:sp>
          <p:nvSpPr>
            <p:cNvPr id="376" name="Google Shape;376;p48"/>
            <p:cNvSpPr txBox="1"/>
            <p:nvPr/>
          </p:nvSpPr>
          <p:spPr>
            <a:xfrm>
              <a:off x="2073400" y="3503000"/>
              <a:ext cx="10809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Nixon Announces Plans to visit China</a:t>
              </a:r>
              <a:endParaRPr sz="12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endParaRPr sz="800" b="1">
                <a:latin typeface="Roboto"/>
                <a:ea typeface="Roboto"/>
                <a:cs typeface="Roboto"/>
                <a:sym typeface="Roboto"/>
              </a:endParaRPr>
            </a:p>
          </p:txBody>
        </p:sp>
        <p:grpSp>
          <p:nvGrpSpPr>
            <p:cNvPr id="377" name="Google Shape;377;p48"/>
            <p:cNvGrpSpPr/>
            <p:nvPr/>
          </p:nvGrpSpPr>
          <p:grpSpPr>
            <a:xfrm rot="10800000">
              <a:off x="2149293" y="3079467"/>
              <a:ext cx="92400" cy="411825"/>
              <a:chOff x="2072481" y="2563700"/>
              <a:chExt cx="92400" cy="411825"/>
            </a:xfrm>
          </p:grpSpPr>
          <p:cxnSp>
            <p:nvCxnSpPr>
              <p:cNvPr id="378" name="Google Shape;378;p48"/>
              <p:cNvCxnSpPr/>
              <p:nvPr/>
            </p:nvCxnSpPr>
            <p:spPr>
              <a:xfrm>
                <a:off x="2118681"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79" name="Google Shape;379;p48"/>
              <p:cNvSpPr/>
              <p:nvPr/>
            </p:nvSpPr>
            <p:spPr>
              <a:xfrm>
                <a:off x="2072481"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48"/>
          <p:cNvGrpSpPr/>
          <p:nvPr/>
        </p:nvGrpSpPr>
        <p:grpSpPr>
          <a:xfrm>
            <a:off x="2870708" y="1521975"/>
            <a:ext cx="1915527" cy="1735150"/>
            <a:chOff x="3154233" y="1852850"/>
            <a:chExt cx="1915527" cy="1735150"/>
          </a:xfrm>
        </p:grpSpPr>
        <p:sp>
          <p:nvSpPr>
            <p:cNvPr id="381" name="Google Shape;381;p48"/>
            <p:cNvSpPr/>
            <p:nvPr/>
          </p:nvSpPr>
          <p:spPr>
            <a:xfrm>
              <a:off x="3485717"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8"/>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latin typeface="Roboto"/>
                  <a:ea typeface="Roboto"/>
                  <a:cs typeface="Roboto"/>
                  <a:sym typeface="Roboto"/>
                </a:rPr>
                <a:t>20XX</a:t>
              </a:r>
              <a:endParaRPr sz="1200" b="1">
                <a:latin typeface="Roboto"/>
                <a:ea typeface="Roboto"/>
                <a:cs typeface="Roboto"/>
                <a:sym typeface="Roboto"/>
              </a:endParaRPr>
            </a:p>
          </p:txBody>
        </p:sp>
        <p:sp>
          <p:nvSpPr>
            <p:cNvPr id="383" name="Google Shape;383;p48"/>
            <p:cNvSpPr txBox="1"/>
            <p:nvPr/>
          </p:nvSpPr>
          <p:spPr>
            <a:xfrm>
              <a:off x="3386760" y="1852850"/>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Roboto"/>
                  <a:ea typeface="Roboto"/>
                  <a:cs typeface="Roboto"/>
                  <a:sym typeface="Roboto"/>
                </a:rPr>
                <a:t>Vestibulum congue tempus</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n" sz="800">
                  <a:latin typeface="Roboto"/>
                  <a:ea typeface="Roboto"/>
                  <a:cs typeface="Roboto"/>
                  <a:sym typeface="Roboto"/>
                </a:rPr>
                <a:t>Lorem ipsum dolor sit amet, consectetur adipiscing elit, sed do eiusmod tempor. Donec facilisis lacus eget mauris.</a:t>
              </a:r>
              <a:endParaRPr sz="800" b="1">
                <a:latin typeface="Roboto"/>
                <a:ea typeface="Roboto"/>
                <a:cs typeface="Roboto"/>
                <a:sym typeface="Roboto"/>
              </a:endParaRPr>
            </a:p>
          </p:txBody>
        </p:sp>
        <p:grpSp>
          <p:nvGrpSpPr>
            <p:cNvPr id="384" name="Google Shape;384;p48"/>
            <p:cNvGrpSpPr/>
            <p:nvPr/>
          </p:nvGrpSpPr>
          <p:grpSpPr>
            <a:xfrm>
              <a:off x="3435870" y="2800065"/>
              <a:ext cx="92400" cy="411825"/>
              <a:chOff x="845575" y="2563700"/>
              <a:chExt cx="92400" cy="411825"/>
            </a:xfrm>
          </p:grpSpPr>
          <p:sp>
            <p:nvSpPr>
              <p:cNvPr id="385" name="Google Shape;385;p4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 name="Google Shape;386;p4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387" name="Google Shape;387;p48"/>
          <p:cNvGrpSpPr/>
          <p:nvPr/>
        </p:nvGrpSpPr>
        <p:grpSpPr>
          <a:xfrm>
            <a:off x="3993864" y="2371725"/>
            <a:ext cx="1935021" cy="1744202"/>
            <a:chOff x="4413176" y="2702600"/>
            <a:chExt cx="1935021" cy="1744202"/>
          </a:xfrm>
        </p:grpSpPr>
        <p:sp>
          <p:nvSpPr>
            <p:cNvPr id="388" name="Google Shape;388;p48"/>
            <p:cNvSpPr/>
            <p:nvPr/>
          </p:nvSpPr>
          <p:spPr>
            <a:xfrm>
              <a:off x="4780421" y="3079475"/>
              <a:ext cx="1294800" cy="133500"/>
            </a:xfrm>
            <a:prstGeom prst="rect">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48"/>
            <p:cNvGrpSpPr/>
            <p:nvPr/>
          </p:nvGrpSpPr>
          <p:grpSpPr>
            <a:xfrm rot="10800000">
              <a:off x="4737413" y="3079467"/>
              <a:ext cx="92400" cy="411825"/>
              <a:chOff x="2070100" y="2563700"/>
              <a:chExt cx="92400" cy="411825"/>
            </a:xfrm>
          </p:grpSpPr>
          <p:cxnSp>
            <p:nvCxnSpPr>
              <p:cNvPr id="390" name="Google Shape;390;p48"/>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91" name="Google Shape;391;p48"/>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48"/>
            <p:cNvSpPr txBox="1"/>
            <p:nvPr/>
          </p:nvSpPr>
          <p:spPr>
            <a:xfrm>
              <a:off x="4413176" y="2702600"/>
              <a:ext cx="13596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latin typeface="Roboto"/>
                  <a:ea typeface="Roboto"/>
                  <a:cs typeface="Roboto"/>
                  <a:sym typeface="Roboto"/>
                </a:rPr>
                <a:t>May 27, 1972</a:t>
              </a:r>
              <a:endParaRPr sz="1200" b="1">
                <a:latin typeface="Roboto"/>
                <a:ea typeface="Roboto"/>
                <a:cs typeface="Roboto"/>
                <a:sym typeface="Roboto"/>
              </a:endParaRPr>
            </a:p>
          </p:txBody>
        </p:sp>
        <p:sp>
          <p:nvSpPr>
            <p:cNvPr id="393" name="Google Shape;393;p48"/>
            <p:cNvSpPr txBox="1"/>
            <p:nvPr/>
          </p:nvSpPr>
          <p:spPr>
            <a:xfrm>
              <a:off x="4665197" y="3503002"/>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a:latin typeface="Roboto"/>
                  <a:ea typeface="Roboto"/>
                  <a:cs typeface="Roboto"/>
                  <a:sym typeface="Roboto"/>
                </a:rPr>
                <a:t>Nixon and Brezhnev sign Strategic Arms Limitation Talks (SALT). Agreement meant to control nuclear weapons</a:t>
              </a:r>
              <a:endParaRPr sz="800" b="1">
                <a:latin typeface="Roboto"/>
                <a:ea typeface="Roboto"/>
                <a:cs typeface="Roboto"/>
                <a:sym typeface="Roboto"/>
              </a:endParaRPr>
            </a:p>
          </p:txBody>
        </p:sp>
      </p:grpSp>
      <p:grpSp>
        <p:nvGrpSpPr>
          <p:cNvPr id="394" name="Google Shape;394;p48"/>
          <p:cNvGrpSpPr/>
          <p:nvPr/>
        </p:nvGrpSpPr>
        <p:grpSpPr>
          <a:xfrm>
            <a:off x="5424221" y="1521975"/>
            <a:ext cx="1953784" cy="1735150"/>
            <a:chOff x="5707746" y="1852850"/>
            <a:chExt cx="1953784" cy="1735150"/>
          </a:xfrm>
        </p:grpSpPr>
        <p:sp>
          <p:nvSpPr>
            <p:cNvPr id="395" name="Google Shape;395;p48"/>
            <p:cNvSpPr/>
            <p:nvPr/>
          </p:nvSpPr>
          <p:spPr>
            <a:xfrm>
              <a:off x="6075125"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8"/>
            <p:cNvGrpSpPr/>
            <p:nvPr/>
          </p:nvGrpSpPr>
          <p:grpSpPr>
            <a:xfrm>
              <a:off x="6031394" y="2800065"/>
              <a:ext cx="92400" cy="411825"/>
              <a:chOff x="845575" y="2563700"/>
              <a:chExt cx="92400" cy="411825"/>
            </a:xfrm>
          </p:grpSpPr>
          <p:cxnSp>
            <p:nvCxnSpPr>
              <p:cNvPr id="397" name="Google Shape;397;p4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398" name="Google Shape;398;p4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8"/>
            <p:cNvSpPr txBox="1"/>
            <p:nvPr/>
          </p:nvSpPr>
          <p:spPr>
            <a:xfrm>
              <a:off x="5707746" y="3216600"/>
              <a:ext cx="11781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latin typeface="Roboto"/>
                  <a:ea typeface="Roboto"/>
                  <a:cs typeface="Roboto"/>
                  <a:sym typeface="Roboto"/>
                </a:rPr>
                <a:t>Jan. 27, 1973</a:t>
              </a:r>
              <a:endParaRPr sz="1200" b="1">
                <a:latin typeface="Roboto"/>
                <a:ea typeface="Roboto"/>
                <a:cs typeface="Roboto"/>
                <a:sym typeface="Roboto"/>
              </a:endParaRPr>
            </a:p>
          </p:txBody>
        </p:sp>
        <p:sp>
          <p:nvSpPr>
            <p:cNvPr id="400" name="Google Shape;400;p48"/>
            <p:cNvSpPr txBox="1"/>
            <p:nvPr/>
          </p:nvSpPr>
          <p:spPr>
            <a:xfrm>
              <a:off x="5978530" y="1852850"/>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Roboto"/>
                  <a:ea typeface="Roboto"/>
                  <a:cs typeface="Roboto"/>
                  <a:sym typeface="Roboto"/>
                </a:rPr>
                <a:t>Vestibulum congue tempus</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n" sz="800">
                  <a:latin typeface="Roboto"/>
                  <a:ea typeface="Roboto"/>
                  <a:cs typeface="Roboto"/>
                  <a:sym typeface="Roboto"/>
                </a:rPr>
                <a:t>Lorem ipsum dolor sit amet, consectetur adipiscing elit, sed do eiusmod tempor. Donec facilisis lacus eget mauris.</a:t>
              </a:r>
              <a:endParaRPr sz="800" b="1">
                <a:latin typeface="Roboto"/>
                <a:ea typeface="Roboto"/>
                <a:cs typeface="Roboto"/>
                <a:sym typeface="Roboto"/>
              </a:endParaRPr>
            </a:p>
          </p:txBody>
        </p:sp>
      </p:grpSp>
      <p:grpSp>
        <p:nvGrpSpPr>
          <p:cNvPr id="401" name="Google Shape;401;p48"/>
          <p:cNvGrpSpPr/>
          <p:nvPr/>
        </p:nvGrpSpPr>
        <p:grpSpPr>
          <a:xfrm>
            <a:off x="6720471" y="2371721"/>
            <a:ext cx="2142441" cy="1744206"/>
            <a:chOff x="7003996" y="2702596"/>
            <a:chExt cx="2142441" cy="1744206"/>
          </a:xfrm>
        </p:grpSpPr>
        <p:sp>
          <p:nvSpPr>
            <p:cNvPr id="402" name="Google Shape;402;p48"/>
            <p:cNvSpPr/>
            <p:nvPr/>
          </p:nvSpPr>
          <p:spPr>
            <a:xfrm>
              <a:off x="7369837" y="3079475"/>
              <a:ext cx="1776600" cy="133500"/>
            </a:xfrm>
            <a:prstGeom prst="rect">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48"/>
            <p:cNvGrpSpPr/>
            <p:nvPr/>
          </p:nvGrpSpPr>
          <p:grpSpPr>
            <a:xfrm rot="10800000">
              <a:off x="7328221" y="3079467"/>
              <a:ext cx="92400" cy="411825"/>
              <a:chOff x="2070100" y="2563700"/>
              <a:chExt cx="92400" cy="411825"/>
            </a:xfrm>
          </p:grpSpPr>
          <p:cxnSp>
            <p:nvCxnSpPr>
              <p:cNvPr id="404" name="Google Shape;404;p48"/>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405" name="Google Shape;405;p48"/>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48"/>
            <p:cNvSpPr txBox="1"/>
            <p:nvPr/>
          </p:nvSpPr>
          <p:spPr>
            <a:xfrm>
              <a:off x="7003996"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latin typeface="Roboto"/>
                  <a:ea typeface="Roboto"/>
                  <a:cs typeface="Roboto"/>
                  <a:sym typeface="Roboto"/>
                </a:rPr>
                <a:t>20XX</a:t>
              </a:r>
              <a:endParaRPr sz="1200" b="1">
                <a:latin typeface="Roboto"/>
                <a:ea typeface="Roboto"/>
                <a:cs typeface="Roboto"/>
                <a:sym typeface="Roboto"/>
              </a:endParaRPr>
            </a:p>
          </p:txBody>
        </p:sp>
        <p:sp>
          <p:nvSpPr>
            <p:cNvPr id="407" name="Google Shape;407;p48"/>
            <p:cNvSpPr txBox="1"/>
            <p:nvPr/>
          </p:nvSpPr>
          <p:spPr>
            <a:xfrm>
              <a:off x="7256967" y="3503002"/>
              <a:ext cx="168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Roboto"/>
                  <a:ea typeface="Roboto"/>
                  <a:cs typeface="Roboto"/>
                  <a:sym typeface="Roboto"/>
                </a:rPr>
                <a:t>Vestibulum congue tempus</a:t>
              </a:r>
              <a:endParaRPr sz="800" b="1">
                <a:latin typeface="Roboto"/>
                <a:ea typeface="Roboto"/>
                <a:cs typeface="Roboto"/>
                <a:sym typeface="Roboto"/>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1600"/>
                </a:spcAft>
                <a:buNone/>
              </a:pPr>
              <a:r>
                <a:rPr lang="en" sz="800">
                  <a:latin typeface="Roboto"/>
                  <a:ea typeface="Roboto"/>
                  <a:cs typeface="Roboto"/>
                  <a:sym typeface="Roboto"/>
                </a:rPr>
                <a:t>Lorem ipsum dolor sit amet, consectetur adipiscing elit, sed do eiusmod tempor. Donec facilisis lacus eget mauris.</a:t>
              </a:r>
              <a:endParaRPr sz="800" b="1">
                <a:latin typeface="Roboto"/>
                <a:ea typeface="Roboto"/>
                <a:cs typeface="Roboto"/>
                <a:sym typeface="Robot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3" name="Google Shape;413;p4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pic>
        <p:nvPicPr>
          <p:cNvPr id="414" name="Google Shape;414;p49"/>
          <p:cNvPicPr preferRelativeResize="0"/>
          <p:nvPr/>
        </p:nvPicPr>
        <p:blipFill>
          <a:blip r:embed="rId3">
            <a:alphaModFix/>
          </a:blip>
          <a:stretch>
            <a:fillRect/>
          </a:stretch>
        </p:blipFill>
        <p:spPr>
          <a:xfrm>
            <a:off x="2172513" y="1264988"/>
            <a:ext cx="4798971" cy="34245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0"/>
          <p:cNvSpPr txBox="1">
            <a:spLocks noGrp="1"/>
          </p:cNvSpPr>
          <p:nvPr>
            <p:ph type="ctrTitle" idx="4294967295"/>
          </p:nvPr>
        </p:nvSpPr>
        <p:spPr>
          <a:xfrm>
            <a:off x="685800" y="1289081"/>
            <a:ext cx="7772400" cy="702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A8122A"/>
                </a:solidFill>
              </a:rPr>
              <a:t>Hello!</a:t>
            </a:r>
            <a:endParaRPr sz="2400">
              <a:solidFill>
                <a:srgbClr val="A8122A"/>
              </a:solidFill>
            </a:endParaRPr>
          </a:p>
        </p:txBody>
      </p:sp>
      <p:sp>
        <p:nvSpPr>
          <p:cNvPr id="420" name="Google Shape;420;p50"/>
          <p:cNvSpPr txBox="1">
            <a:spLocks noGrp="1"/>
          </p:cNvSpPr>
          <p:nvPr>
            <p:ph type="subTitle" idx="4294967295"/>
          </p:nvPr>
        </p:nvSpPr>
        <p:spPr>
          <a:xfrm>
            <a:off x="685800" y="163991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I AM JAYDEN SMITH</a:t>
            </a:r>
            <a:endParaRPr sz="3600" b="1"/>
          </a:p>
        </p:txBody>
      </p:sp>
      <p:sp>
        <p:nvSpPr>
          <p:cNvPr id="421" name="Google Shape;421;p50"/>
          <p:cNvSpPr txBox="1">
            <a:spLocks noGrp="1"/>
          </p:cNvSpPr>
          <p:nvPr>
            <p:ph type="body" idx="4294967295"/>
          </p:nvPr>
        </p:nvSpPr>
        <p:spPr>
          <a:xfrm>
            <a:off x="685800" y="2717269"/>
            <a:ext cx="7772400" cy="16716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I am here because I love to give presentations. </a:t>
            </a:r>
            <a:endParaRPr sz="1800"/>
          </a:p>
          <a:p>
            <a:pPr marL="0" lvl="0" indent="0" algn="ctr" rtl="0">
              <a:spcBef>
                <a:spcPts val="600"/>
              </a:spcBef>
              <a:spcAft>
                <a:spcPts val="0"/>
              </a:spcAft>
              <a:buNone/>
            </a:pPr>
            <a:endParaRPr sz="1800"/>
          </a:p>
          <a:p>
            <a:pPr marL="0" lvl="0" indent="0" algn="ctr" rtl="0">
              <a:spcBef>
                <a:spcPts val="600"/>
              </a:spcBef>
              <a:spcAft>
                <a:spcPts val="0"/>
              </a:spcAft>
              <a:buNone/>
            </a:pPr>
            <a:r>
              <a:rPr lang="en" sz="1800"/>
              <a:t>You can find me at:</a:t>
            </a:r>
            <a:endParaRPr sz="1800"/>
          </a:p>
          <a:p>
            <a:pPr marL="0" lvl="0" indent="0" algn="ctr" rtl="0">
              <a:spcBef>
                <a:spcPts val="600"/>
              </a:spcBef>
              <a:spcAft>
                <a:spcPts val="0"/>
              </a:spcAft>
              <a:buNone/>
            </a:pPr>
            <a:r>
              <a:rPr lang="en" sz="1800"/>
              <a:t>@username</a:t>
            </a:r>
            <a:endParaRPr sz="1800"/>
          </a:p>
        </p:txBody>
      </p:sp>
      <p:pic>
        <p:nvPicPr>
          <p:cNvPr id="422" name="Google Shape;422;p50"/>
          <p:cNvPicPr preferRelativeResize="0"/>
          <p:nvPr/>
        </p:nvPicPr>
        <p:blipFill rotWithShape="1">
          <a:blip r:embed="rId3">
            <a:alphaModFix/>
          </a:blip>
          <a:srcRect l="16666" r="16666"/>
          <a:stretch/>
        </p:blipFill>
        <p:spPr>
          <a:xfrm>
            <a:off x="3973575" y="92223"/>
            <a:ext cx="1196700" cy="1196700"/>
          </a:xfrm>
          <a:prstGeom prst="diamond">
            <a:avLst/>
          </a:prstGeom>
          <a:noFill/>
          <a:ln w="38100" cap="flat" cmpd="sng">
            <a:solidFill>
              <a:srgbClr val="F5F1E0"/>
            </a:solidFill>
            <a:prstDash val="solid"/>
            <a:round/>
            <a:headEnd type="none" w="sm" len="sm"/>
            <a:tailEnd type="none" w="sm" len="sm"/>
          </a:ln>
        </p:spPr>
      </p:pic>
      <p:grpSp>
        <p:nvGrpSpPr>
          <p:cNvPr id="423" name="Google Shape;423;p50"/>
          <p:cNvGrpSpPr/>
          <p:nvPr/>
        </p:nvGrpSpPr>
        <p:grpSpPr>
          <a:xfrm>
            <a:off x="3927600" y="2539800"/>
            <a:ext cx="1288800" cy="63900"/>
            <a:chOff x="3927600" y="2539800"/>
            <a:chExt cx="1288800" cy="63900"/>
          </a:xfrm>
        </p:grpSpPr>
        <p:cxnSp>
          <p:nvCxnSpPr>
            <p:cNvPr id="424" name="Google Shape;424;p50"/>
            <p:cNvCxnSpPr/>
            <p:nvPr/>
          </p:nvCxnSpPr>
          <p:spPr>
            <a:xfrm>
              <a:off x="3927600" y="2571750"/>
              <a:ext cx="1288800" cy="0"/>
            </a:xfrm>
            <a:prstGeom prst="straightConnector1">
              <a:avLst/>
            </a:prstGeom>
            <a:noFill/>
            <a:ln w="9525" cap="flat" cmpd="sng">
              <a:solidFill>
                <a:srgbClr val="222222"/>
              </a:solidFill>
              <a:prstDash val="solid"/>
              <a:round/>
              <a:headEnd type="none" w="med" len="med"/>
              <a:tailEnd type="none" w="med" len="med"/>
            </a:ln>
          </p:spPr>
        </p:cxnSp>
        <p:sp>
          <p:nvSpPr>
            <p:cNvPr id="425" name="Google Shape;425;p50"/>
            <p:cNvSpPr/>
            <p:nvPr/>
          </p:nvSpPr>
          <p:spPr>
            <a:xfrm flipH="1">
              <a:off x="4538275" y="2539800"/>
              <a:ext cx="67500" cy="63900"/>
            </a:xfrm>
            <a:prstGeom prst="diamond">
              <a:avLst/>
            </a:pr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50"/>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Nixon Library</a:t>
            </a:r>
            <a:endParaRPr sz="3000"/>
          </a:p>
        </p:txBody>
      </p:sp>
      <p:sp>
        <p:nvSpPr>
          <p:cNvPr id="129" name="Google Shape;129;p2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pic>
        <p:nvPicPr>
          <p:cNvPr id="130" name="Google Shape;130;p26"/>
          <p:cNvPicPr preferRelativeResize="0"/>
          <p:nvPr/>
        </p:nvPicPr>
        <p:blipFill>
          <a:blip r:embed="rId3">
            <a:alphaModFix/>
          </a:blip>
          <a:stretch>
            <a:fillRect/>
          </a:stretch>
        </p:blipFill>
        <p:spPr>
          <a:xfrm>
            <a:off x="253650" y="1804438"/>
            <a:ext cx="3199399" cy="2326500"/>
          </a:xfrm>
          <a:prstGeom prst="rect">
            <a:avLst/>
          </a:prstGeom>
          <a:noFill/>
          <a:ln>
            <a:noFill/>
          </a:ln>
        </p:spPr>
      </p:pic>
      <p:sp>
        <p:nvSpPr>
          <p:cNvPr id="131" name="Google Shape;131;p26"/>
          <p:cNvSpPr/>
          <p:nvPr/>
        </p:nvSpPr>
        <p:spPr>
          <a:xfrm>
            <a:off x="297350" y="1659238"/>
            <a:ext cx="3199500" cy="261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6"/>
          <p:cNvPicPr preferRelativeResize="0"/>
          <p:nvPr/>
        </p:nvPicPr>
        <p:blipFill>
          <a:blip r:embed="rId4">
            <a:alphaModFix/>
          </a:blip>
          <a:stretch>
            <a:fillRect/>
          </a:stretch>
        </p:blipFill>
        <p:spPr>
          <a:xfrm>
            <a:off x="3844278" y="1384563"/>
            <a:ext cx="4660796" cy="3267499"/>
          </a:xfrm>
          <a:prstGeom prst="rect">
            <a:avLst/>
          </a:prstGeom>
          <a:noFill/>
          <a:ln>
            <a:noFill/>
          </a:ln>
        </p:spPr>
      </p:pic>
      <p:sp>
        <p:nvSpPr>
          <p:cNvPr id="133" name="Google Shape;133;p26"/>
          <p:cNvSpPr/>
          <p:nvPr/>
        </p:nvSpPr>
        <p:spPr>
          <a:xfrm>
            <a:off x="3857625" y="1397250"/>
            <a:ext cx="4667700" cy="3270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750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1"/>
          <p:cNvSpPr txBox="1">
            <a:spLocks noGrp="1"/>
          </p:cNvSpPr>
          <p:nvPr>
            <p:ph type="body" idx="1"/>
          </p:nvPr>
        </p:nvSpPr>
        <p:spPr>
          <a:xfrm>
            <a:off x="1568100" y="2314200"/>
            <a:ext cx="60078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432" name="Google Shape;432;p51"/>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2"/>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slide title</a:t>
            </a:r>
            <a:endParaRPr/>
          </a:p>
        </p:txBody>
      </p:sp>
      <p:sp>
        <p:nvSpPr>
          <p:cNvPr id="438" name="Google Shape;438;p52"/>
          <p:cNvSpPr txBox="1">
            <a:spLocks noGrp="1"/>
          </p:cNvSpPr>
          <p:nvPr>
            <p:ph type="body" idx="1"/>
          </p:nvPr>
        </p:nvSpPr>
        <p:spPr>
          <a:xfrm>
            <a:off x="457200" y="1403306"/>
            <a:ext cx="8229600" cy="35226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a:t>Here you have a list of items</a:t>
            </a:r>
            <a:endParaRPr/>
          </a:p>
          <a:p>
            <a:pPr marL="457200" lvl="0" indent="-342900" algn="l" rtl="0">
              <a:spcBef>
                <a:spcPts val="0"/>
              </a:spcBef>
              <a:spcAft>
                <a:spcPts val="0"/>
              </a:spcAft>
              <a:buSzPts val="1800"/>
              <a:buChar char="◉"/>
            </a:pPr>
            <a:r>
              <a:rPr lang="en"/>
              <a:t>And some text</a:t>
            </a:r>
            <a:endParaRPr/>
          </a:p>
          <a:p>
            <a:pPr marL="457200" lvl="0" indent="-342900" algn="l" rtl="0">
              <a:spcBef>
                <a:spcPts val="0"/>
              </a:spcBef>
              <a:spcAft>
                <a:spcPts val="0"/>
              </a:spcAft>
              <a:buSzPts val="18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439" name="Google Shape;439;p52"/>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3"/>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 two or three columns</a:t>
            </a:r>
            <a:endParaRPr/>
          </a:p>
        </p:txBody>
      </p:sp>
      <p:sp>
        <p:nvSpPr>
          <p:cNvPr id="445" name="Google Shape;445;p53"/>
          <p:cNvSpPr txBox="1">
            <a:spLocks noGrp="1"/>
          </p:cNvSpPr>
          <p:nvPr>
            <p:ph type="body" idx="1"/>
          </p:nvPr>
        </p:nvSpPr>
        <p:spPr>
          <a:xfrm>
            <a:off x="457200" y="1462781"/>
            <a:ext cx="2631900" cy="3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A8122A"/>
                </a:solidFill>
              </a:rPr>
              <a:t>YELLOW</a:t>
            </a:r>
            <a:endParaRPr b="1">
              <a:solidFill>
                <a:srgbClr val="A8122A"/>
              </a:solidFill>
            </a:endParaRPr>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446" name="Google Shape;446;p53"/>
          <p:cNvSpPr txBox="1">
            <a:spLocks noGrp="1"/>
          </p:cNvSpPr>
          <p:nvPr>
            <p:ph type="body" idx="2"/>
          </p:nvPr>
        </p:nvSpPr>
        <p:spPr>
          <a:xfrm>
            <a:off x="3223964" y="1462781"/>
            <a:ext cx="2631900" cy="3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A8122A"/>
                </a:solidFill>
              </a:rPr>
              <a:t>BLUE</a:t>
            </a:r>
            <a:endParaRPr b="1">
              <a:solidFill>
                <a:srgbClr val="A8122A"/>
              </a:solidFill>
            </a:endParaRPr>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447" name="Google Shape;447;p53"/>
          <p:cNvSpPr txBox="1">
            <a:spLocks noGrp="1"/>
          </p:cNvSpPr>
          <p:nvPr>
            <p:ph type="body" idx="3"/>
          </p:nvPr>
        </p:nvSpPr>
        <p:spPr>
          <a:xfrm>
            <a:off x="5990727" y="1462781"/>
            <a:ext cx="2631900" cy="3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A8122A"/>
                </a:solidFill>
              </a:rPr>
              <a:t>RED</a:t>
            </a:r>
            <a:endParaRPr b="1">
              <a:solidFill>
                <a:srgbClr val="A8122A"/>
              </a:solidFill>
            </a:endParaRPr>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448" name="Google Shape;448;p53"/>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 two or three columns</a:t>
            </a:r>
            <a:endParaRPr/>
          </a:p>
        </p:txBody>
      </p:sp>
      <p:sp>
        <p:nvSpPr>
          <p:cNvPr id="449" name="Google Shape;449;p5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4"/>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455" name="Google Shape;455;p54"/>
          <p:cNvSpPr txBox="1">
            <a:spLocks noGrp="1"/>
          </p:cNvSpPr>
          <p:nvPr>
            <p:ph type="body" idx="1"/>
          </p:nvPr>
        </p:nvSpPr>
        <p:spPr>
          <a:xfrm>
            <a:off x="636300" y="1519950"/>
            <a:ext cx="3026100" cy="70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 complex idea can be conveyed with just a single still image, namely making it possible to absorb large amounts of data quickly.</a:t>
            </a:r>
            <a:endParaRPr sz="1800"/>
          </a:p>
        </p:txBody>
      </p:sp>
      <p:pic>
        <p:nvPicPr>
          <p:cNvPr id="456" name="Google Shape;456;p54"/>
          <p:cNvPicPr preferRelativeResize="0"/>
          <p:nvPr/>
        </p:nvPicPr>
        <p:blipFill rotWithShape="1">
          <a:blip r:embed="rId3">
            <a:alphaModFix/>
          </a:blip>
          <a:srcRect l="2178" t="10714" r="38297"/>
          <a:stretch/>
        </p:blipFill>
        <p:spPr>
          <a:xfrm>
            <a:off x="3930825" y="1589080"/>
            <a:ext cx="3172200" cy="3172200"/>
          </a:xfrm>
          <a:prstGeom prst="diamond">
            <a:avLst/>
          </a:prstGeom>
          <a:noFill/>
          <a:ln>
            <a:noFill/>
          </a:ln>
        </p:spPr>
      </p:pic>
      <p:pic>
        <p:nvPicPr>
          <p:cNvPr id="457" name="Google Shape;457;p54"/>
          <p:cNvPicPr preferRelativeResize="0"/>
          <p:nvPr/>
        </p:nvPicPr>
        <p:blipFill rotWithShape="1">
          <a:blip r:embed="rId4">
            <a:alphaModFix/>
          </a:blip>
          <a:srcRect l="23273" r="1673"/>
          <a:stretch/>
        </p:blipFill>
        <p:spPr>
          <a:xfrm>
            <a:off x="6197301" y="1242176"/>
            <a:ext cx="1888800" cy="1888800"/>
          </a:xfrm>
          <a:prstGeom prst="diamond">
            <a:avLst/>
          </a:prstGeom>
          <a:noFill/>
          <a:ln>
            <a:noFill/>
          </a:ln>
        </p:spPr>
      </p:pic>
      <p:pic>
        <p:nvPicPr>
          <p:cNvPr id="458" name="Google Shape;458;p54" descr="office.jpg"/>
          <p:cNvPicPr preferRelativeResize="0"/>
          <p:nvPr/>
        </p:nvPicPr>
        <p:blipFill>
          <a:blip r:embed="rId5">
            <a:alphaModFix/>
          </a:blip>
          <a:stretch>
            <a:fillRect/>
          </a:stretch>
        </p:blipFill>
        <p:spPr>
          <a:xfrm>
            <a:off x="6750230" y="2856011"/>
            <a:ext cx="1535400" cy="1535400"/>
          </a:xfrm>
          <a:prstGeom prst="diamond">
            <a:avLst/>
          </a:prstGeom>
          <a:noFill/>
          <a:ln>
            <a:noFill/>
          </a:ln>
        </p:spPr>
      </p:pic>
      <p:sp>
        <p:nvSpPr>
          <p:cNvPr id="459" name="Google Shape;459;p54"/>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3"/>
        <p:cNvGrpSpPr/>
        <p:nvPr/>
      </p:nvGrpSpPr>
      <p:grpSpPr>
        <a:xfrm>
          <a:off x="0" y="0"/>
          <a:ext cx="0" cy="0"/>
          <a:chOff x="0" y="0"/>
          <a:chExt cx="0" cy="0"/>
        </a:xfrm>
      </p:grpSpPr>
      <p:sp>
        <p:nvSpPr>
          <p:cNvPr id="464" name="Google Shape;464;p55"/>
          <p:cNvSpPr/>
          <p:nvPr/>
        </p:nvSpPr>
        <p:spPr>
          <a:xfrm>
            <a:off x="3430375" y="1429575"/>
            <a:ext cx="2283300" cy="2284500"/>
          </a:xfrm>
          <a:prstGeom prst="diamond">
            <a:avLst/>
          </a:prstGeom>
          <a:solidFill>
            <a:srgbClr val="A8122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22222"/>
                </a:solidFill>
                <a:latin typeface="Merriweather"/>
                <a:ea typeface="Merriweather"/>
                <a:cs typeface="Merriweather"/>
                <a:sym typeface="Merriweather"/>
              </a:rPr>
              <a:t>Want big impact?</a:t>
            </a:r>
            <a:endParaRPr>
              <a:solidFill>
                <a:srgbClr val="222222"/>
              </a:solidFill>
              <a:latin typeface="Merriweather"/>
              <a:ea typeface="Merriweather"/>
              <a:cs typeface="Merriweather"/>
              <a:sym typeface="Merriweather"/>
            </a:endParaRPr>
          </a:p>
          <a:p>
            <a:pPr marL="0" lvl="0" indent="0" algn="ctr" rtl="0">
              <a:spcBef>
                <a:spcPts val="600"/>
              </a:spcBef>
              <a:spcAft>
                <a:spcPts val="0"/>
              </a:spcAft>
              <a:buNone/>
            </a:pPr>
            <a:r>
              <a:rPr lang="en">
                <a:solidFill>
                  <a:srgbClr val="FFFFFF"/>
                </a:solidFill>
                <a:latin typeface="Raleway"/>
                <a:ea typeface="Raleway"/>
                <a:cs typeface="Raleway"/>
                <a:sym typeface="Raleway"/>
              </a:rPr>
              <a:t>Use big image.</a:t>
            </a:r>
            <a:endParaRPr>
              <a:solidFill>
                <a:srgbClr val="FFFFFF"/>
              </a:solidFill>
              <a:latin typeface="Merriweather"/>
              <a:ea typeface="Merriweather"/>
              <a:cs typeface="Merriweather"/>
              <a:sym typeface="Merriweather"/>
            </a:endParaRPr>
          </a:p>
        </p:txBody>
      </p:sp>
      <p:sp>
        <p:nvSpPr>
          <p:cNvPr id="465" name="Google Shape;465;p5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5F1E0"/>
                </a:solidFill>
              </a:rPr>
              <a:t>34</a:t>
            </a:fld>
            <a:endParaRPr>
              <a:solidFill>
                <a:srgbClr val="F5F1E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6"/>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charts to explain your ideas</a:t>
            </a:r>
            <a:endParaRPr/>
          </a:p>
        </p:txBody>
      </p:sp>
      <p:sp>
        <p:nvSpPr>
          <p:cNvPr id="471" name="Google Shape;471;p56"/>
          <p:cNvSpPr/>
          <p:nvPr/>
        </p:nvSpPr>
        <p:spPr>
          <a:xfrm>
            <a:off x="1193136" y="1716963"/>
            <a:ext cx="2397900" cy="2395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22222"/>
                </a:solidFill>
                <a:latin typeface="Raleway"/>
                <a:ea typeface="Raleway"/>
                <a:cs typeface="Raleway"/>
                <a:sym typeface="Raleway"/>
              </a:rPr>
              <a:t>White</a:t>
            </a:r>
            <a:endParaRPr sz="1800">
              <a:solidFill>
                <a:srgbClr val="222222"/>
              </a:solidFill>
              <a:latin typeface="Raleway"/>
              <a:ea typeface="Raleway"/>
              <a:cs typeface="Raleway"/>
              <a:sym typeface="Raleway"/>
            </a:endParaRPr>
          </a:p>
        </p:txBody>
      </p:sp>
      <p:sp>
        <p:nvSpPr>
          <p:cNvPr id="472" name="Google Shape;472;p56"/>
          <p:cNvSpPr/>
          <p:nvPr/>
        </p:nvSpPr>
        <p:spPr>
          <a:xfrm>
            <a:off x="5552887" y="1716963"/>
            <a:ext cx="2397900" cy="2395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22222"/>
                </a:solidFill>
                <a:latin typeface="Raleway"/>
                <a:ea typeface="Raleway"/>
                <a:cs typeface="Raleway"/>
                <a:sym typeface="Raleway"/>
              </a:rPr>
              <a:t>Black</a:t>
            </a:r>
            <a:endParaRPr sz="1800">
              <a:solidFill>
                <a:srgbClr val="222222"/>
              </a:solidFill>
              <a:latin typeface="Raleway"/>
              <a:ea typeface="Raleway"/>
              <a:cs typeface="Raleway"/>
              <a:sym typeface="Raleway"/>
            </a:endParaRPr>
          </a:p>
        </p:txBody>
      </p:sp>
      <p:sp>
        <p:nvSpPr>
          <p:cNvPr id="473" name="Google Shape;473;p56"/>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charts to explain your ideas</a:t>
            </a:r>
            <a:endParaRPr/>
          </a:p>
        </p:txBody>
      </p:sp>
      <p:sp>
        <p:nvSpPr>
          <p:cNvPr id="474" name="Google Shape;474;p56"/>
          <p:cNvSpPr/>
          <p:nvPr/>
        </p:nvSpPr>
        <p:spPr>
          <a:xfrm>
            <a:off x="3096137" y="1440388"/>
            <a:ext cx="2951400" cy="2948400"/>
          </a:xfrm>
          <a:prstGeom prst="diamond">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aleway"/>
                <a:ea typeface="Raleway"/>
                <a:cs typeface="Raleway"/>
                <a:sym typeface="Raleway"/>
              </a:rPr>
              <a:t>Gray</a:t>
            </a:r>
            <a:endParaRPr sz="1800" b="1">
              <a:latin typeface="Raleway"/>
              <a:ea typeface="Raleway"/>
              <a:cs typeface="Raleway"/>
              <a:sym typeface="Raleway"/>
            </a:endParaRPr>
          </a:p>
        </p:txBody>
      </p:sp>
      <p:sp>
        <p:nvSpPr>
          <p:cNvPr id="475" name="Google Shape;475;p5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7"/>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And tables to compare data</a:t>
            </a:r>
            <a:endParaRPr/>
          </a:p>
        </p:txBody>
      </p:sp>
      <p:graphicFrame>
        <p:nvGraphicFramePr>
          <p:cNvPr id="481" name="Google Shape;481;p57"/>
          <p:cNvGraphicFramePr/>
          <p:nvPr/>
        </p:nvGraphicFramePr>
        <p:xfrm>
          <a:off x="952500" y="1754981"/>
          <a:ext cx="3000000" cy="3000000"/>
        </p:xfrm>
        <a:graphic>
          <a:graphicData uri="http://schemas.openxmlformats.org/drawingml/2006/table">
            <a:tbl>
              <a:tblPr>
                <a:noFill/>
                <a:tableStyleId>{31C25DDF-227D-4F52-B40C-8AEFA54F4347}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552700">
                <a:tc>
                  <a:txBody>
                    <a:bodyPr/>
                    <a:lstStyle/>
                    <a:p>
                      <a:pPr marL="0" lvl="0" indent="0" algn="ctr" rtl="0">
                        <a:spcBef>
                          <a:spcPts val="0"/>
                        </a:spcBef>
                        <a:spcAft>
                          <a:spcPts val="0"/>
                        </a:spcAft>
                        <a:buNone/>
                      </a:pPr>
                      <a:endParaRPr sz="1100">
                        <a:solidFill>
                          <a:srgbClr val="222222"/>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 sz="1100">
                          <a:solidFill>
                            <a:srgbClr val="222222"/>
                          </a:solidFill>
                          <a:latin typeface="Merriweather"/>
                          <a:ea typeface="Merriweather"/>
                          <a:cs typeface="Merriweather"/>
                          <a:sym typeface="Merriweather"/>
                        </a:rPr>
                        <a:t>A</a:t>
                      </a:r>
                      <a:endParaRPr sz="1100">
                        <a:solidFill>
                          <a:srgbClr val="222222"/>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 sz="1100">
                          <a:solidFill>
                            <a:srgbClr val="222222"/>
                          </a:solidFill>
                          <a:latin typeface="Merriweather"/>
                          <a:ea typeface="Merriweather"/>
                          <a:cs typeface="Merriweather"/>
                          <a:sym typeface="Merriweather"/>
                        </a:rPr>
                        <a:t>B</a:t>
                      </a:r>
                      <a:endParaRPr sz="1100">
                        <a:solidFill>
                          <a:srgbClr val="222222"/>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tc>
                  <a:txBody>
                    <a:bodyPr/>
                    <a:lstStyle/>
                    <a:p>
                      <a:pPr marL="0" lvl="0" indent="0" algn="ctr" rtl="0">
                        <a:spcBef>
                          <a:spcPts val="0"/>
                        </a:spcBef>
                        <a:spcAft>
                          <a:spcPts val="0"/>
                        </a:spcAft>
                        <a:buNone/>
                      </a:pPr>
                      <a:r>
                        <a:rPr lang="en" sz="1100">
                          <a:solidFill>
                            <a:srgbClr val="222222"/>
                          </a:solidFill>
                          <a:latin typeface="Merriweather"/>
                          <a:ea typeface="Merriweather"/>
                          <a:cs typeface="Merriweather"/>
                          <a:sym typeface="Merriweather"/>
                        </a:rPr>
                        <a:t>C</a:t>
                      </a:r>
                      <a:endParaRPr sz="1100">
                        <a:solidFill>
                          <a:srgbClr val="222222"/>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000000"/>
                      </a:solidFill>
                      <a:prstDash val="solid"/>
                      <a:round/>
                      <a:headEnd type="none" w="sm" len="sm"/>
                      <a:tailEnd type="none" w="sm" len="sm"/>
                    </a:lnT>
                    <a:lnB w="9525" cap="flat" cmpd="sng">
                      <a:solidFill>
                        <a:srgbClr val="B7B7B7"/>
                      </a:solidFill>
                      <a:prstDash val="solid"/>
                      <a:round/>
                      <a:headEnd type="none" w="sm" len="sm"/>
                      <a:tailEnd type="none" w="sm" len="sm"/>
                    </a:lnB>
                    <a:solidFill>
                      <a:srgbClr val="F5F1E0"/>
                    </a:solidFill>
                  </a:tcPr>
                </a:tc>
                <a:extLst>
                  <a:ext uri="{0D108BD9-81ED-4DB2-BD59-A6C34878D82A}">
                    <a16:rowId xmlns:a16="http://schemas.microsoft.com/office/drawing/2014/main" val="10000"/>
                  </a:ext>
                </a:extLst>
              </a:tr>
              <a:tr h="552700">
                <a:tc>
                  <a:txBody>
                    <a:bodyPr/>
                    <a:lstStyle/>
                    <a:p>
                      <a:pPr marL="0" lvl="0" indent="0" algn="r" rtl="0">
                        <a:spcBef>
                          <a:spcPts val="0"/>
                        </a:spcBef>
                        <a:spcAft>
                          <a:spcPts val="0"/>
                        </a:spcAft>
                        <a:buNone/>
                      </a:pPr>
                      <a:r>
                        <a:rPr lang="en" sz="1100">
                          <a:solidFill>
                            <a:srgbClr val="222222"/>
                          </a:solidFill>
                          <a:latin typeface="Merriweather"/>
                          <a:ea typeface="Merriweather"/>
                          <a:cs typeface="Merriweather"/>
                          <a:sym typeface="Merriweather"/>
                        </a:rPr>
                        <a:t>Yellow</a:t>
                      </a:r>
                      <a:endParaRPr sz="1100">
                        <a:solidFill>
                          <a:srgbClr val="222222"/>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222222"/>
                          </a:solidFill>
                          <a:latin typeface="Raleway"/>
                          <a:ea typeface="Raleway"/>
                          <a:cs typeface="Raleway"/>
                          <a:sym typeface="Raleway"/>
                        </a:rPr>
                        <a:t>10</a:t>
                      </a:r>
                      <a:endParaRPr sz="1800" b="1">
                        <a:solidFill>
                          <a:srgbClr val="222222"/>
                        </a:solidFill>
                        <a:latin typeface="Raleway"/>
                        <a:ea typeface="Raleway"/>
                        <a:cs typeface="Raleway"/>
                        <a:sym typeface="Raleway"/>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222222"/>
                          </a:solidFill>
                          <a:latin typeface="Raleway"/>
                          <a:ea typeface="Raleway"/>
                          <a:cs typeface="Raleway"/>
                          <a:sym typeface="Raleway"/>
                        </a:rPr>
                        <a:t>20</a:t>
                      </a:r>
                      <a:endParaRPr sz="1800" b="1">
                        <a:solidFill>
                          <a:srgbClr val="222222"/>
                        </a:solidFill>
                        <a:latin typeface="Raleway"/>
                        <a:ea typeface="Raleway"/>
                        <a:cs typeface="Raleway"/>
                        <a:sym typeface="Raleway"/>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222222"/>
                          </a:solidFill>
                          <a:latin typeface="Raleway"/>
                          <a:ea typeface="Raleway"/>
                          <a:cs typeface="Raleway"/>
                          <a:sym typeface="Raleway"/>
                        </a:rPr>
                        <a:t>7</a:t>
                      </a:r>
                      <a:endParaRPr sz="1800" b="1">
                        <a:solidFill>
                          <a:srgbClr val="222222"/>
                        </a:solidFill>
                        <a:latin typeface="Raleway"/>
                        <a:ea typeface="Raleway"/>
                        <a:cs typeface="Raleway"/>
                        <a:sym typeface="Raleway"/>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552700">
                <a:tc>
                  <a:txBody>
                    <a:bodyPr/>
                    <a:lstStyle/>
                    <a:p>
                      <a:pPr marL="0" lvl="0" indent="0" algn="r" rtl="0">
                        <a:spcBef>
                          <a:spcPts val="0"/>
                        </a:spcBef>
                        <a:spcAft>
                          <a:spcPts val="0"/>
                        </a:spcAft>
                        <a:buNone/>
                      </a:pPr>
                      <a:r>
                        <a:rPr lang="en" sz="1100">
                          <a:solidFill>
                            <a:srgbClr val="222222"/>
                          </a:solidFill>
                          <a:latin typeface="Merriweather"/>
                          <a:ea typeface="Merriweather"/>
                          <a:cs typeface="Merriweather"/>
                          <a:sym typeface="Merriweather"/>
                        </a:rPr>
                        <a:t>Blue</a:t>
                      </a:r>
                      <a:endParaRPr sz="1100">
                        <a:solidFill>
                          <a:srgbClr val="222222"/>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222222"/>
                          </a:solidFill>
                          <a:latin typeface="Raleway"/>
                          <a:ea typeface="Raleway"/>
                          <a:cs typeface="Raleway"/>
                          <a:sym typeface="Raleway"/>
                        </a:rPr>
                        <a:t>30</a:t>
                      </a:r>
                      <a:endParaRPr sz="1800" b="1">
                        <a:solidFill>
                          <a:srgbClr val="222222"/>
                        </a:solidFill>
                        <a:latin typeface="Raleway"/>
                        <a:ea typeface="Raleway"/>
                        <a:cs typeface="Raleway"/>
                        <a:sym typeface="Raleway"/>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222222"/>
                          </a:solidFill>
                          <a:latin typeface="Raleway"/>
                          <a:ea typeface="Raleway"/>
                          <a:cs typeface="Raleway"/>
                          <a:sym typeface="Raleway"/>
                        </a:rPr>
                        <a:t>15</a:t>
                      </a:r>
                      <a:endParaRPr sz="1800" b="1">
                        <a:solidFill>
                          <a:srgbClr val="222222"/>
                        </a:solidFill>
                        <a:latin typeface="Raleway"/>
                        <a:ea typeface="Raleway"/>
                        <a:cs typeface="Raleway"/>
                        <a:sym typeface="Raleway"/>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222222"/>
                          </a:solidFill>
                          <a:latin typeface="Raleway"/>
                          <a:ea typeface="Raleway"/>
                          <a:cs typeface="Raleway"/>
                          <a:sym typeface="Raleway"/>
                        </a:rPr>
                        <a:t>10</a:t>
                      </a:r>
                      <a:endParaRPr sz="1800" b="1">
                        <a:solidFill>
                          <a:srgbClr val="222222"/>
                        </a:solidFill>
                        <a:latin typeface="Raleway"/>
                        <a:ea typeface="Raleway"/>
                        <a:cs typeface="Raleway"/>
                        <a:sym typeface="Raleway"/>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552700">
                <a:tc>
                  <a:txBody>
                    <a:bodyPr/>
                    <a:lstStyle/>
                    <a:p>
                      <a:pPr marL="0" lvl="0" indent="0" algn="r" rtl="0">
                        <a:spcBef>
                          <a:spcPts val="0"/>
                        </a:spcBef>
                        <a:spcAft>
                          <a:spcPts val="0"/>
                        </a:spcAft>
                        <a:buNone/>
                      </a:pPr>
                      <a:r>
                        <a:rPr lang="en" sz="1100">
                          <a:solidFill>
                            <a:srgbClr val="222222"/>
                          </a:solidFill>
                          <a:latin typeface="Merriweather"/>
                          <a:ea typeface="Merriweather"/>
                          <a:cs typeface="Merriweather"/>
                          <a:sym typeface="Merriweather"/>
                        </a:rPr>
                        <a:t>Orange</a:t>
                      </a:r>
                      <a:endParaRPr sz="1100">
                        <a:solidFill>
                          <a:srgbClr val="222222"/>
                        </a:solidFill>
                        <a:latin typeface="Merriweather"/>
                        <a:ea typeface="Merriweather"/>
                        <a:cs typeface="Merriweather"/>
                        <a:sym typeface="Merriweather"/>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222222"/>
                          </a:solidFill>
                          <a:latin typeface="Raleway"/>
                          <a:ea typeface="Raleway"/>
                          <a:cs typeface="Raleway"/>
                          <a:sym typeface="Raleway"/>
                        </a:rPr>
                        <a:t>5</a:t>
                      </a:r>
                      <a:endParaRPr sz="1800" b="1">
                        <a:solidFill>
                          <a:srgbClr val="222222"/>
                        </a:solidFill>
                        <a:latin typeface="Raleway"/>
                        <a:ea typeface="Raleway"/>
                        <a:cs typeface="Raleway"/>
                        <a:sym typeface="Raleway"/>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222222"/>
                          </a:solidFill>
                          <a:latin typeface="Raleway"/>
                          <a:ea typeface="Raleway"/>
                          <a:cs typeface="Raleway"/>
                          <a:sym typeface="Raleway"/>
                        </a:rPr>
                        <a:t>24</a:t>
                      </a:r>
                      <a:endParaRPr sz="1800" b="1">
                        <a:solidFill>
                          <a:srgbClr val="222222"/>
                        </a:solidFill>
                        <a:latin typeface="Raleway"/>
                        <a:ea typeface="Raleway"/>
                        <a:cs typeface="Raleway"/>
                        <a:sym typeface="Raleway"/>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222222"/>
                          </a:solidFill>
                          <a:latin typeface="Raleway"/>
                          <a:ea typeface="Raleway"/>
                          <a:cs typeface="Raleway"/>
                          <a:sym typeface="Raleway"/>
                        </a:rPr>
                        <a:t>16</a:t>
                      </a:r>
                      <a:endParaRPr sz="1800" b="1">
                        <a:solidFill>
                          <a:srgbClr val="222222"/>
                        </a:solidFill>
                        <a:latin typeface="Raleway"/>
                        <a:ea typeface="Raleway"/>
                        <a:cs typeface="Raleway"/>
                        <a:sym typeface="Raleway"/>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7B7B7"/>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82" name="Google Shape;482;p57"/>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And tables to compare data</a:t>
            </a:r>
            <a:endParaRPr/>
          </a:p>
        </p:txBody>
      </p:sp>
      <p:sp>
        <p:nvSpPr>
          <p:cNvPr id="483" name="Google Shape;483;p5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8"/>
          <p:cNvSpPr txBox="1">
            <a:spLocks noGrp="1"/>
          </p:cNvSpPr>
          <p:nvPr>
            <p:ph type="title" idx="4294967295"/>
          </p:nvPr>
        </p:nvSpPr>
        <p:spPr>
          <a:xfrm>
            <a:off x="1810200" y="328913"/>
            <a:ext cx="5523600" cy="4779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Maps</a:t>
            </a:r>
            <a:endParaRPr>
              <a:solidFill>
                <a:schemeClr val="dk1"/>
              </a:solidFill>
            </a:endParaRPr>
          </a:p>
        </p:txBody>
      </p:sp>
      <p:sp>
        <p:nvSpPr>
          <p:cNvPr id="489" name="Google Shape;489;p58"/>
          <p:cNvSpPr/>
          <p:nvPr/>
        </p:nvSpPr>
        <p:spPr>
          <a:xfrm>
            <a:off x="536825" y="7484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8"/>
          <p:cNvSpPr/>
          <p:nvPr/>
        </p:nvSpPr>
        <p:spPr>
          <a:xfrm>
            <a:off x="2048200" y="1607056"/>
            <a:ext cx="702000" cy="202500"/>
          </a:xfrm>
          <a:prstGeom prst="wedgeRectCallout">
            <a:avLst>
              <a:gd name="adj1" fmla="val -21428"/>
              <a:gd name="adj2" fmla="val 84287"/>
            </a:avLst>
          </a:prstGeom>
          <a:solidFill>
            <a:srgbClr val="A812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Merriweather"/>
                <a:ea typeface="Merriweather"/>
                <a:cs typeface="Merriweather"/>
                <a:sym typeface="Merriweather"/>
              </a:rPr>
              <a:t>our office</a:t>
            </a:r>
            <a:endParaRPr sz="800">
              <a:solidFill>
                <a:srgbClr val="FFFFFF"/>
              </a:solidFill>
              <a:latin typeface="Merriweather"/>
              <a:ea typeface="Merriweather"/>
              <a:cs typeface="Merriweather"/>
              <a:sym typeface="Merriweather"/>
            </a:endParaRPr>
          </a:p>
        </p:txBody>
      </p:sp>
      <p:sp>
        <p:nvSpPr>
          <p:cNvPr id="491" name="Google Shape;491;p58"/>
          <p:cNvSpPr/>
          <p:nvPr/>
        </p:nvSpPr>
        <p:spPr>
          <a:xfrm rot="8299067">
            <a:off x="3907983" y="1739878"/>
            <a:ext cx="117293" cy="117293"/>
          </a:xfrm>
          <a:prstGeom prst="teardrop">
            <a:avLst>
              <a:gd name="adj" fmla="val 10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8"/>
          <p:cNvSpPr/>
          <p:nvPr/>
        </p:nvSpPr>
        <p:spPr>
          <a:xfrm rot="8299067">
            <a:off x="1134992" y="1929679"/>
            <a:ext cx="117293" cy="117293"/>
          </a:xfrm>
          <a:prstGeom prst="teardrop">
            <a:avLst>
              <a:gd name="adj" fmla="val 10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8"/>
          <p:cNvSpPr/>
          <p:nvPr/>
        </p:nvSpPr>
        <p:spPr>
          <a:xfrm rot="8299067">
            <a:off x="2866885" y="3582678"/>
            <a:ext cx="117293" cy="117293"/>
          </a:xfrm>
          <a:prstGeom prst="teardrop">
            <a:avLst>
              <a:gd name="adj" fmla="val 10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8"/>
          <p:cNvSpPr/>
          <p:nvPr/>
        </p:nvSpPr>
        <p:spPr>
          <a:xfrm rot="8299067">
            <a:off x="4564039" y="3896155"/>
            <a:ext cx="117293" cy="117293"/>
          </a:xfrm>
          <a:prstGeom prst="teardrop">
            <a:avLst>
              <a:gd name="adj" fmla="val 10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8"/>
          <p:cNvSpPr/>
          <p:nvPr/>
        </p:nvSpPr>
        <p:spPr>
          <a:xfrm rot="8299067">
            <a:off x="6759428" y="2236251"/>
            <a:ext cx="117293" cy="117293"/>
          </a:xfrm>
          <a:prstGeom prst="teardrop">
            <a:avLst>
              <a:gd name="adj" fmla="val 10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8"/>
          <p:cNvSpPr/>
          <p:nvPr/>
        </p:nvSpPr>
        <p:spPr>
          <a:xfrm rot="8299067">
            <a:off x="7429028" y="3940352"/>
            <a:ext cx="117293" cy="117293"/>
          </a:xfrm>
          <a:prstGeom prst="teardrop">
            <a:avLst>
              <a:gd name="adj" fmla="val 100000"/>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chemeClr val="dk1"/>
                </a:solidFill>
              </a:rPr>
              <a:t>37</a:t>
            </a:fld>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9"/>
          <p:cNvSpPr txBox="1">
            <a:spLocks noGrp="1"/>
          </p:cNvSpPr>
          <p:nvPr>
            <p:ph type="ctrTitle" idx="4294967295"/>
          </p:nvPr>
        </p:nvSpPr>
        <p:spPr>
          <a:xfrm>
            <a:off x="938700" y="1583344"/>
            <a:ext cx="7266600" cy="1159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rgbClr val="F5F1E0"/>
                </a:solidFill>
              </a:rPr>
              <a:t>89,526,124</a:t>
            </a:r>
            <a:endParaRPr sz="9600">
              <a:solidFill>
                <a:srgbClr val="F5F1E0"/>
              </a:solidFill>
            </a:endParaRPr>
          </a:p>
        </p:txBody>
      </p:sp>
      <p:sp>
        <p:nvSpPr>
          <p:cNvPr id="503" name="Google Shape;503;p59"/>
          <p:cNvSpPr txBox="1">
            <a:spLocks noGrp="1"/>
          </p:cNvSpPr>
          <p:nvPr>
            <p:ph type="subTitle" idx="4294967295"/>
          </p:nvPr>
        </p:nvSpPr>
        <p:spPr>
          <a:xfrm>
            <a:off x="938700" y="2840060"/>
            <a:ext cx="72666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A8122A"/>
                </a:solidFill>
              </a:rPr>
              <a:t>Whoa! That’s a big number, aren’t you proud?</a:t>
            </a:r>
            <a:endParaRPr>
              <a:solidFill>
                <a:srgbClr val="A8122A"/>
              </a:solidFill>
            </a:endParaRPr>
          </a:p>
        </p:txBody>
      </p:sp>
      <p:sp>
        <p:nvSpPr>
          <p:cNvPr id="504" name="Google Shape;504;p59"/>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0"/>
          <p:cNvSpPr txBox="1">
            <a:spLocks noGrp="1"/>
          </p:cNvSpPr>
          <p:nvPr>
            <p:ph type="ctrTitle" idx="4294967295"/>
          </p:nvPr>
        </p:nvSpPr>
        <p:spPr>
          <a:xfrm>
            <a:off x="1080600" y="590850"/>
            <a:ext cx="6982800" cy="8949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rgbClr val="A8122A"/>
                </a:solidFill>
              </a:rPr>
              <a:t>89,526,124$</a:t>
            </a:r>
            <a:endParaRPr sz="4800">
              <a:solidFill>
                <a:srgbClr val="A8122A"/>
              </a:solidFill>
            </a:endParaRPr>
          </a:p>
        </p:txBody>
      </p:sp>
      <p:sp>
        <p:nvSpPr>
          <p:cNvPr id="510" name="Google Shape;510;p60"/>
          <p:cNvSpPr txBox="1">
            <a:spLocks noGrp="1"/>
          </p:cNvSpPr>
          <p:nvPr>
            <p:ph type="subTitle" idx="4294967295"/>
          </p:nvPr>
        </p:nvSpPr>
        <p:spPr>
          <a:xfrm>
            <a:off x="1080600" y="1277960"/>
            <a:ext cx="69828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That’s a lot of money</a:t>
            </a:r>
            <a:endParaRPr sz="1800"/>
          </a:p>
        </p:txBody>
      </p:sp>
      <p:sp>
        <p:nvSpPr>
          <p:cNvPr id="511" name="Google Shape;511;p60"/>
          <p:cNvSpPr txBox="1">
            <a:spLocks noGrp="1"/>
          </p:cNvSpPr>
          <p:nvPr>
            <p:ph type="ctrTitle" idx="4294967295"/>
          </p:nvPr>
        </p:nvSpPr>
        <p:spPr>
          <a:xfrm>
            <a:off x="1080600" y="3219752"/>
            <a:ext cx="6982800" cy="8949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rgbClr val="A8122A"/>
                </a:solidFill>
              </a:rPr>
              <a:t>100%</a:t>
            </a:r>
            <a:endParaRPr sz="4800">
              <a:solidFill>
                <a:srgbClr val="A8122A"/>
              </a:solidFill>
            </a:endParaRPr>
          </a:p>
        </p:txBody>
      </p:sp>
      <p:sp>
        <p:nvSpPr>
          <p:cNvPr id="512" name="Google Shape;512;p60"/>
          <p:cNvSpPr txBox="1">
            <a:spLocks noGrp="1"/>
          </p:cNvSpPr>
          <p:nvPr>
            <p:ph type="subTitle" idx="4294967295"/>
          </p:nvPr>
        </p:nvSpPr>
        <p:spPr>
          <a:xfrm>
            <a:off x="1080600" y="3906862"/>
            <a:ext cx="69828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Total success!</a:t>
            </a:r>
            <a:endParaRPr sz="1800"/>
          </a:p>
        </p:txBody>
      </p:sp>
      <p:sp>
        <p:nvSpPr>
          <p:cNvPr id="513" name="Google Shape;513;p60"/>
          <p:cNvSpPr txBox="1">
            <a:spLocks noGrp="1"/>
          </p:cNvSpPr>
          <p:nvPr>
            <p:ph type="ctrTitle" idx="4294967295"/>
          </p:nvPr>
        </p:nvSpPr>
        <p:spPr>
          <a:xfrm>
            <a:off x="1080600" y="1905301"/>
            <a:ext cx="6982800" cy="8949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rgbClr val="A8122A"/>
                </a:solidFill>
              </a:rPr>
              <a:t>185,244 users</a:t>
            </a:r>
            <a:endParaRPr sz="4800">
              <a:solidFill>
                <a:srgbClr val="A8122A"/>
              </a:solidFill>
            </a:endParaRPr>
          </a:p>
        </p:txBody>
      </p:sp>
      <p:sp>
        <p:nvSpPr>
          <p:cNvPr id="514" name="Google Shape;514;p60"/>
          <p:cNvSpPr txBox="1">
            <a:spLocks noGrp="1"/>
          </p:cNvSpPr>
          <p:nvPr>
            <p:ph type="subTitle" idx="4294967295"/>
          </p:nvPr>
        </p:nvSpPr>
        <p:spPr>
          <a:xfrm>
            <a:off x="1080600" y="2592411"/>
            <a:ext cx="69828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And a lot of users</a:t>
            </a:r>
            <a:endParaRPr sz="1800"/>
          </a:p>
        </p:txBody>
      </p:sp>
      <p:sp>
        <p:nvSpPr>
          <p:cNvPr id="515" name="Google Shape;515;p60"/>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Give the Tapes to Everyone</a:t>
            </a:r>
            <a:endParaRPr sz="3000" dirty="0"/>
          </a:p>
        </p:txBody>
      </p:sp>
      <p:sp>
        <p:nvSpPr>
          <p:cNvPr id="129" name="Google Shape;129;p26"/>
          <p:cNvSpPr txBox="1">
            <a:spLocks noGrp="1"/>
          </p:cNvSpPr>
          <p:nvPr>
            <p:ph type="sldNum" idx="12"/>
          </p:nvPr>
        </p:nvSpPr>
        <p:spPr>
          <a:xfrm>
            <a:off x="4297650" y="5281584"/>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dirty="0"/>
          </a:p>
        </p:txBody>
      </p:sp>
      <p:pic>
        <p:nvPicPr>
          <p:cNvPr id="6" name="Google Shape;139;p27" descr="Colour photograph of President Richard Nixon 37th President of the United States Dated 1974">
            <a:extLst>
              <a:ext uri="{FF2B5EF4-FFF2-40B4-BE49-F238E27FC236}">
                <a16:creationId xmlns:a16="http://schemas.microsoft.com/office/drawing/2014/main" id="{87A67056-D24C-E94A-BA82-9C050E906E47}"/>
              </a:ext>
            </a:extLst>
          </p:cNvPr>
          <p:cNvPicPr preferRelativeResize="0"/>
          <p:nvPr/>
        </p:nvPicPr>
        <p:blipFill>
          <a:blip r:embed="rId3">
            <a:alphaModFix/>
          </a:blip>
          <a:stretch>
            <a:fillRect/>
          </a:stretch>
        </p:blipFill>
        <p:spPr>
          <a:xfrm>
            <a:off x="1702200" y="1220825"/>
            <a:ext cx="5739601" cy="3751355"/>
          </a:xfrm>
          <a:prstGeom prst="rect">
            <a:avLst/>
          </a:prstGeom>
          <a:noFill/>
          <a:ln>
            <a:noFill/>
          </a:ln>
        </p:spPr>
      </p:pic>
    </p:spTree>
    <p:extLst>
      <p:ext uri="{BB962C8B-B14F-4D97-AF65-F5344CB8AC3E}">
        <p14:creationId xmlns:p14="http://schemas.microsoft.com/office/powerpoint/2010/main" val="908981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1"/>
          <p:cNvSpPr txBox="1">
            <a:spLocks noGrp="1"/>
          </p:cNvSpPr>
          <p:nvPr>
            <p:ph type="body" idx="1"/>
          </p:nvPr>
        </p:nvSpPr>
        <p:spPr>
          <a:xfrm>
            <a:off x="457200" y="4346775"/>
            <a:ext cx="8229600" cy="796800"/>
          </a:xfrm>
          <a:prstGeom prst="rect">
            <a:avLst/>
          </a:prstGeom>
        </p:spPr>
        <p:txBody>
          <a:bodyPr spcFirstLastPara="1" wrap="square" lIns="91425" tIns="91425" rIns="91425" bIns="91425" anchor="ctr" anchorCtr="0">
            <a:noAutofit/>
          </a:bodyPr>
          <a:lstStyle/>
          <a:p>
            <a:pPr marL="0" lvl="0" indent="0" algn="ctr" rtl="0">
              <a:spcBef>
                <a:spcPts val="360"/>
              </a:spcBef>
              <a:spcAft>
                <a:spcPts val="0"/>
              </a:spcAft>
              <a:buNone/>
            </a:pPr>
            <a:r>
              <a:rPr lang="en"/>
              <a:t>You can copy&amp;paste graphs from </a:t>
            </a:r>
            <a:r>
              <a:rPr lang="en" u="sng">
                <a:hlinkClick r:id="rId3"/>
              </a:rPr>
              <a:t>Google Sheets</a:t>
            </a:r>
            <a:endParaRPr/>
          </a:p>
        </p:txBody>
      </p:sp>
      <p:pic>
        <p:nvPicPr>
          <p:cNvPr id="521" name="Google Shape;521;p61"/>
          <p:cNvPicPr preferRelativeResize="0"/>
          <p:nvPr/>
        </p:nvPicPr>
        <p:blipFill>
          <a:blip r:embed="rId4">
            <a:alphaModFix/>
          </a:blip>
          <a:stretch>
            <a:fillRect/>
          </a:stretch>
        </p:blipFill>
        <p:spPr>
          <a:xfrm>
            <a:off x="1996675" y="114300"/>
            <a:ext cx="5150644" cy="4271963"/>
          </a:xfrm>
          <a:prstGeom prst="rect">
            <a:avLst/>
          </a:prstGeom>
          <a:noFill/>
          <a:ln>
            <a:noFill/>
          </a:ln>
        </p:spPr>
      </p:pic>
      <p:sp>
        <p:nvSpPr>
          <p:cNvPr id="522" name="Google Shape;522;p61"/>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2"/>
          <p:cNvSpPr txBox="1">
            <a:spLocks noGrp="1"/>
          </p:cNvSpPr>
          <p:nvPr>
            <p:ph type="body" idx="4294967295"/>
          </p:nvPr>
        </p:nvSpPr>
        <p:spPr>
          <a:xfrm>
            <a:off x="932225" y="735656"/>
            <a:ext cx="3627000" cy="36723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a:latin typeface="Merriweather"/>
                <a:ea typeface="Merriweather"/>
                <a:cs typeface="Merriweather"/>
                <a:sym typeface="Merriweather"/>
              </a:rPr>
              <a:t>Mobile project</a:t>
            </a:r>
            <a:endParaRPr sz="1800" b="1">
              <a:latin typeface="Merriweather"/>
              <a:ea typeface="Merriweather"/>
              <a:cs typeface="Merriweather"/>
              <a:sym typeface="Merriweather"/>
            </a:endParaRPr>
          </a:p>
          <a:p>
            <a:pPr marL="0" lvl="0" indent="0" algn="l" rtl="0">
              <a:spcBef>
                <a:spcPts val="600"/>
              </a:spcBef>
              <a:spcAft>
                <a:spcPts val="0"/>
              </a:spcAft>
              <a:buNone/>
            </a:pPr>
            <a:r>
              <a:rPr lang="en" sz="2400"/>
              <a:t>Show and explain your web, app or software projects using these gadget templates.</a:t>
            </a:r>
            <a:endParaRPr sz="2400"/>
          </a:p>
        </p:txBody>
      </p:sp>
      <p:sp>
        <p:nvSpPr>
          <p:cNvPr id="528" name="Google Shape;528;p62"/>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sp>
        <p:nvSpPr>
          <p:cNvPr id="529" name="Google Shape;529;p62"/>
          <p:cNvSpPr/>
          <p:nvPr/>
        </p:nvSpPr>
        <p:spPr>
          <a:xfrm>
            <a:off x="5696200" y="990432"/>
            <a:ext cx="1777200" cy="316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Raleway"/>
                <a:ea typeface="Raleway"/>
                <a:cs typeface="Raleway"/>
                <a:sym typeface="Raleway"/>
              </a:rPr>
              <a:t>Place your screenshot here</a:t>
            </a:r>
            <a:endParaRPr sz="1000">
              <a:solidFill>
                <a:schemeClr val="accent4"/>
              </a:solidFill>
              <a:latin typeface="Raleway"/>
              <a:ea typeface="Raleway"/>
              <a:cs typeface="Raleway"/>
              <a:sym typeface="Raleway"/>
            </a:endParaRPr>
          </a:p>
        </p:txBody>
      </p:sp>
      <p:grpSp>
        <p:nvGrpSpPr>
          <p:cNvPr id="530" name="Google Shape;530;p62"/>
          <p:cNvGrpSpPr/>
          <p:nvPr/>
        </p:nvGrpSpPr>
        <p:grpSpPr>
          <a:xfrm>
            <a:off x="5643725" y="625441"/>
            <a:ext cx="1876577" cy="3892391"/>
            <a:chOff x="2547150" y="238125"/>
            <a:chExt cx="2525675" cy="5238750"/>
          </a:xfrm>
        </p:grpSpPr>
        <p:sp>
          <p:nvSpPr>
            <p:cNvPr id="531" name="Google Shape;531;p6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3"/>
          <p:cNvSpPr txBox="1">
            <a:spLocks noGrp="1"/>
          </p:cNvSpPr>
          <p:nvPr>
            <p:ph type="body" idx="4294967295"/>
          </p:nvPr>
        </p:nvSpPr>
        <p:spPr>
          <a:xfrm>
            <a:off x="932225" y="735656"/>
            <a:ext cx="3627000" cy="36723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a:latin typeface="Merriweather"/>
                <a:ea typeface="Merriweather"/>
                <a:cs typeface="Merriweather"/>
                <a:sym typeface="Merriweather"/>
              </a:rPr>
              <a:t>Tablet project</a:t>
            </a:r>
            <a:endParaRPr sz="1800" b="1">
              <a:latin typeface="Merriweather"/>
              <a:ea typeface="Merriweather"/>
              <a:cs typeface="Merriweather"/>
              <a:sym typeface="Merriweather"/>
            </a:endParaRPr>
          </a:p>
          <a:p>
            <a:pPr marL="0" lvl="0" indent="0" algn="l" rtl="0">
              <a:spcBef>
                <a:spcPts val="600"/>
              </a:spcBef>
              <a:spcAft>
                <a:spcPts val="0"/>
              </a:spcAft>
              <a:buNone/>
            </a:pPr>
            <a:r>
              <a:rPr lang="en" sz="2400"/>
              <a:t>Show and explain your web, app or software projects using these gadget templates.</a:t>
            </a:r>
            <a:endParaRPr sz="2400"/>
          </a:p>
        </p:txBody>
      </p:sp>
      <p:sp>
        <p:nvSpPr>
          <p:cNvPr id="540" name="Google Shape;540;p63"/>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a:p>
        </p:txBody>
      </p:sp>
      <p:sp>
        <p:nvSpPr>
          <p:cNvPr id="541" name="Google Shape;541;p63"/>
          <p:cNvSpPr/>
          <p:nvPr/>
        </p:nvSpPr>
        <p:spPr>
          <a:xfrm>
            <a:off x="5234818" y="960137"/>
            <a:ext cx="2434800" cy="322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Raleway"/>
                <a:ea typeface="Raleway"/>
                <a:cs typeface="Raleway"/>
                <a:sym typeface="Raleway"/>
              </a:rPr>
              <a:t>Place your screenshot here</a:t>
            </a:r>
            <a:endParaRPr sz="1000">
              <a:solidFill>
                <a:schemeClr val="accent4"/>
              </a:solidFill>
              <a:latin typeface="Raleway"/>
              <a:ea typeface="Raleway"/>
              <a:cs typeface="Raleway"/>
              <a:sym typeface="Raleway"/>
            </a:endParaRPr>
          </a:p>
        </p:txBody>
      </p:sp>
      <p:grpSp>
        <p:nvGrpSpPr>
          <p:cNvPr id="542" name="Google Shape;542;p63"/>
          <p:cNvGrpSpPr/>
          <p:nvPr/>
        </p:nvGrpSpPr>
        <p:grpSpPr>
          <a:xfrm>
            <a:off x="5174289" y="599134"/>
            <a:ext cx="2563942" cy="3956304"/>
            <a:chOff x="2112475" y="238125"/>
            <a:chExt cx="3395050" cy="5238750"/>
          </a:xfrm>
        </p:grpSpPr>
        <p:sp>
          <p:nvSpPr>
            <p:cNvPr id="543" name="Google Shape;543;p6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4"/>
          <p:cNvSpPr/>
          <p:nvPr/>
        </p:nvSpPr>
        <p:spPr>
          <a:xfrm>
            <a:off x="4061825" y="733425"/>
            <a:ext cx="3601269" cy="265288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4"/>
          <p:cNvSpPr/>
          <p:nvPr/>
        </p:nvSpPr>
        <p:spPr>
          <a:xfrm>
            <a:off x="4206471" y="873163"/>
            <a:ext cx="3308100" cy="199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latin typeface="Raleway"/>
                <a:ea typeface="Raleway"/>
                <a:cs typeface="Raleway"/>
                <a:sym typeface="Raleway"/>
              </a:rPr>
              <a:t>Place your screenshot here</a:t>
            </a:r>
            <a:endParaRPr sz="1000">
              <a:solidFill>
                <a:schemeClr val="accent4"/>
              </a:solidFill>
              <a:latin typeface="Raleway"/>
              <a:ea typeface="Raleway"/>
              <a:cs typeface="Raleway"/>
              <a:sym typeface="Raleway"/>
            </a:endParaRPr>
          </a:p>
        </p:txBody>
      </p:sp>
      <p:sp>
        <p:nvSpPr>
          <p:cNvPr id="553" name="Google Shape;553;p64"/>
          <p:cNvSpPr txBox="1">
            <a:spLocks noGrp="1"/>
          </p:cNvSpPr>
          <p:nvPr>
            <p:ph type="body" idx="4294967295"/>
          </p:nvPr>
        </p:nvSpPr>
        <p:spPr>
          <a:xfrm>
            <a:off x="932225" y="3369413"/>
            <a:ext cx="7230900" cy="10215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a:latin typeface="Merriweather"/>
                <a:ea typeface="Merriweather"/>
                <a:cs typeface="Merriweather"/>
                <a:sym typeface="Merriweather"/>
              </a:rPr>
              <a:t>Desktop project</a:t>
            </a:r>
            <a:endParaRPr sz="1800" b="1">
              <a:latin typeface="Merriweather"/>
              <a:ea typeface="Merriweather"/>
              <a:cs typeface="Merriweather"/>
              <a:sym typeface="Merriweather"/>
            </a:endParaRPr>
          </a:p>
          <a:p>
            <a:pPr marL="0" lvl="0" indent="0" algn="l" rtl="0">
              <a:spcBef>
                <a:spcPts val="600"/>
              </a:spcBef>
              <a:spcAft>
                <a:spcPts val="0"/>
              </a:spcAft>
              <a:buNone/>
            </a:pPr>
            <a:r>
              <a:rPr lang="en" sz="2400"/>
              <a:t>Show and explain your web, app or software projects using these gadget templates.</a:t>
            </a:r>
            <a:endParaRPr sz="2400"/>
          </a:p>
        </p:txBody>
      </p:sp>
      <p:sp>
        <p:nvSpPr>
          <p:cNvPr id="554" name="Google Shape;554;p64"/>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5"/>
          <p:cNvSpPr txBox="1">
            <a:spLocks noGrp="1"/>
          </p:cNvSpPr>
          <p:nvPr>
            <p:ph type="ctrTitle" idx="4294967295"/>
          </p:nvPr>
        </p:nvSpPr>
        <p:spPr>
          <a:xfrm>
            <a:off x="685800" y="857249"/>
            <a:ext cx="7772400" cy="7428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A8122A"/>
                </a:solidFill>
              </a:rPr>
              <a:t>Thanks!</a:t>
            </a:r>
            <a:endParaRPr sz="2400">
              <a:solidFill>
                <a:srgbClr val="A8122A"/>
              </a:solidFill>
            </a:endParaRPr>
          </a:p>
        </p:txBody>
      </p:sp>
      <p:sp>
        <p:nvSpPr>
          <p:cNvPr id="560" name="Google Shape;560;p65"/>
          <p:cNvSpPr txBox="1">
            <a:spLocks noGrp="1"/>
          </p:cNvSpPr>
          <p:nvPr>
            <p:ph type="subTitle" idx="4294967295"/>
          </p:nvPr>
        </p:nvSpPr>
        <p:spPr>
          <a:xfrm>
            <a:off x="1275150" y="1468463"/>
            <a:ext cx="6593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solidFill>
                  <a:srgbClr val="FFFFFF"/>
                </a:solidFill>
              </a:rPr>
              <a:t>ANY QUESTIONS?</a:t>
            </a:r>
            <a:endParaRPr sz="3600" b="1">
              <a:solidFill>
                <a:srgbClr val="FFFFFF"/>
              </a:solidFill>
            </a:endParaRPr>
          </a:p>
        </p:txBody>
      </p:sp>
      <p:sp>
        <p:nvSpPr>
          <p:cNvPr id="561" name="Google Shape;561;p65"/>
          <p:cNvSpPr txBox="1">
            <a:spLocks noGrp="1"/>
          </p:cNvSpPr>
          <p:nvPr>
            <p:ph type="body" idx="4294967295"/>
          </p:nvPr>
        </p:nvSpPr>
        <p:spPr>
          <a:xfrm>
            <a:off x="1275150" y="2841694"/>
            <a:ext cx="6593700" cy="1288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solidFill>
                  <a:srgbClr val="FFFFFF"/>
                </a:solidFill>
              </a:rPr>
              <a:t>You can find me at:</a:t>
            </a:r>
            <a:endParaRPr sz="1800">
              <a:solidFill>
                <a:srgbClr val="FFFFFF"/>
              </a:solidFill>
            </a:endParaRPr>
          </a:p>
          <a:p>
            <a:pPr marL="0" lvl="0" indent="0" algn="ctr" rtl="0">
              <a:spcBef>
                <a:spcPts val="600"/>
              </a:spcBef>
              <a:spcAft>
                <a:spcPts val="0"/>
              </a:spcAft>
              <a:buNone/>
            </a:pPr>
            <a:r>
              <a:rPr lang="en" sz="1800">
                <a:solidFill>
                  <a:srgbClr val="FFFFFF"/>
                </a:solidFill>
              </a:rPr>
              <a:t>@username</a:t>
            </a:r>
            <a:endParaRPr sz="1800">
              <a:solidFill>
                <a:srgbClr val="FFFFFF"/>
              </a:solidFill>
            </a:endParaRPr>
          </a:p>
          <a:p>
            <a:pPr marL="0" lvl="0" indent="0" algn="ctr" rtl="0">
              <a:spcBef>
                <a:spcPts val="600"/>
              </a:spcBef>
              <a:spcAft>
                <a:spcPts val="0"/>
              </a:spcAft>
              <a:buNone/>
            </a:pPr>
            <a:r>
              <a:rPr lang="en" sz="1800">
                <a:solidFill>
                  <a:srgbClr val="FFFFFF"/>
                </a:solidFill>
              </a:rPr>
              <a:t>user@mail.me</a:t>
            </a:r>
            <a:endParaRPr sz="1800">
              <a:solidFill>
                <a:srgbClr val="FFFFFF"/>
              </a:solidFill>
            </a:endParaRPr>
          </a:p>
        </p:txBody>
      </p:sp>
      <p:sp>
        <p:nvSpPr>
          <p:cNvPr id="562" name="Google Shape;562;p65"/>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grpSp>
        <p:nvGrpSpPr>
          <p:cNvPr id="563" name="Google Shape;563;p65"/>
          <p:cNvGrpSpPr/>
          <p:nvPr/>
        </p:nvGrpSpPr>
        <p:grpSpPr>
          <a:xfrm>
            <a:off x="3927600" y="2539800"/>
            <a:ext cx="1288800" cy="63900"/>
            <a:chOff x="3927600" y="2539800"/>
            <a:chExt cx="1288800" cy="63900"/>
          </a:xfrm>
        </p:grpSpPr>
        <p:cxnSp>
          <p:nvCxnSpPr>
            <p:cNvPr id="564" name="Google Shape;564;p65"/>
            <p:cNvCxnSpPr/>
            <p:nvPr/>
          </p:nvCxnSpPr>
          <p:spPr>
            <a:xfrm>
              <a:off x="3927600" y="2571750"/>
              <a:ext cx="1288800" cy="0"/>
            </a:xfrm>
            <a:prstGeom prst="straightConnector1">
              <a:avLst/>
            </a:prstGeom>
            <a:noFill/>
            <a:ln w="9525" cap="flat" cmpd="sng">
              <a:solidFill>
                <a:schemeClr val="accent3"/>
              </a:solidFill>
              <a:prstDash val="solid"/>
              <a:round/>
              <a:headEnd type="none" w="med" len="med"/>
              <a:tailEnd type="none" w="med" len="med"/>
            </a:ln>
          </p:spPr>
        </p:cxnSp>
        <p:sp>
          <p:nvSpPr>
            <p:cNvPr id="565" name="Google Shape;565;p65"/>
            <p:cNvSpPr/>
            <p:nvPr/>
          </p:nvSpPr>
          <p:spPr>
            <a:xfrm flipH="1">
              <a:off x="4538275" y="2539800"/>
              <a:ext cx="67500" cy="63900"/>
            </a:xfrm>
            <a:prstGeom prst="diamond">
              <a:avLst/>
            </a:prstGeom>
            <a:solidFill>
              <a:srgbClr val="22222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6"/>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Presentation design</a:t>
            </a:r>
            <a:endParaRPr/>
          </a:p>
        </p:txBody>
      </p:sp>
      <p:sp>
        <p:nvSpPr>
          <p:cNvPr id="571" name="Google Shape;571;p66"/>
          <p:cNvSpPr txBox="1">
            <a:spLocks noGrp="1"/>
          </p:cNvSpPr>
          <p:nvPr>
            <p:ph type="body" idx="1"/>
          </p:nvPr>
        </p:nvSpPr>
        <p:spPr>
          <a:xfrm>
            <a:off x="457200" y="1200150"/>
            <a:ext cx="8229600" cy="29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This presentations uses the following typographies and colors:</a:t>
            </a:r>
            <a:endParaRPr sz="1400"/>
          </a:p>
          <a:p>
            <a:pPr marL="457200" lvl="0" indent="-317500" algn="l" rtl="0">
              <a:lnSpc>
                <a:spcPct val="115000"/>
              </a:lnSpc>
              <a:spcBef>
                <a:spcPts val="0"/>
              </a:spcBef>
              <a:spcAft>
                <a:spcPts val="0"/>
              </a:spcAft>
              <a:buSzPts val="1400"/>
              <a:buChar char="◉"/>
            </a:pPr>
            <a:r>
              <a:rPr lang="en" sz="1400"/>
              <a:t>Titles: </a:t>
            </a:r>
            <a:r>
              <a:rPr lang="en" sz="1400" b="1"/>
              <a:t>Merriweather</a:t>
            </a:r>
            <a:endParaRPr sz="1400" b="1"/>
          </a:p>
          <a:p>
            <a:pPr marL="457200" lvl="0" indent="-317500" algn="l" rtl="0">
              <a:lnSpc>
                <a:spcPct val="115000"/>
              </a:lnSpc>
              <a:spcBef>
                <a:spcPts val="0"/>
              </a:spcBef>
              <a:spcAft>
                <a:spcPts val="0"/>
              </a:spcAft>
              <a:buSzPts val="1400"/>
              <a:buChar char="◉"/>
            </a:pPr>
            <a:r>
              <a:rPr lang="en" sz="1400"/>
              <a:t>Body copy: </a:t>
            </a:r>
            <a:r>
              <a:rPr lang="en" sz="1400" b="1"/>
              <a:t>Raleway</a:t>
            </a:r>
            <a:endParaRPr sz="1400" b="1"/>
          </a:p>
          <a:p>
            <a:pPr marL="0" lvl="0" indent="0" algn="l" rtl="0">
              <a:lnSpc>
                <a:spcPct val="115000"/>
              </a:lnSpc>
              <a:spcBef>
                <a:spcPts val="0"/>
              </a:spcBef>
              <a:spcAft>
                <a:spcPts val="0"/>
              </a:spcAft>
              <a:buNone/>
            </a:pPr>
            <a:r>
              <a:rPr lang="en" sz="1400"/>
              <a:t>You can download the fonts on these pages:</a:t>
            </a:r>
            <a:endParaRPr sz="1400"/>
          </a:p>
          <a:p>
            <a:pPr marL="0" lvl="0" indent="0" algn="l" rtl="0">
              <a:lnSpc>
                <a:spcPct val="115000"/>
              </a:lnSpc>
              <a:spcBef>
                <a:spcPts val="0"/>
              </a:spcBef>
              <a:spcAft>
                <a:spcPts val="0"/>
              </a:spcAft>
              <a:buNone/>
            </a:pPr>
            <a:r>
              <a:rPr lang="en" sz="1400" u="sng">
                <a:solidFill>
                  <a:srgbClr val="A8122A"/>
                </a:solidFill>
                <a:hlinkClick r:id="rId3"/>
              </a:rPr>
              <a:t>https://www.fontsquirrel.com/fonts/raleway</a:t>
            </a:r>
            <a:endParaRPr sz="1400">
              <a:solidFill>
                <a:srgbClr val="A8122A"/>
              </a:solidFill>
            </a:endParaRPr>
          </a:p>
          <a:p>
            <a:pPr marL="0" lvl="0" indent="0" algn="l" rtl="0">
              <a:lnSpc>
                <a:spcPct val="115000"/>
              </a:lnSpc>
              <a:spcBef>
                <a:spcPts val="0"/>
              </a:spcBef>
              <a:spcAft>
                <a:spcPts val="0"/>
              </a:spcAft>
              <a:buNone/>
            </a:pPr>
            <a:r>
              <a:rPr lang="en" sz="1400" u="sng">
                <a:solidFill>
                  <a:srgbClr val="A8122A"/>
                </a:solidFill>
                <a:hlinkClick r:id="rId4"/>
              </a:rPr>
              <a:t>https://www.fontsquirrel.com/fonts/merriweather</a:t>
            </a:r>
            <a:endParaRPr sz="1400">
              <a:solidFill>
                <a:srgbClr val="A8122A"/>
              </a:solidFill>
            </a:endParaRPr>
          </a:p>
          <a:p>
            <a:pPr marL="0" lvl="0" indent="0" algn="l" rtl="0">
              <a:lnSpc>
                <a:spcPct val="115000"/>
              </a:lnSpc>
              <a:spcBef>
                <a:spcPts val="0"/>
              </a:spcBef>
              <a:spcAft>
                <a:spcPts val="0"/>
              </a:spcAft>
              <a:buNone/>
            </a:pPr>
            <a:endParaRPr sz="1400"/>
          </a:p>
          <a:p>
            <a:pPr marL="457200" lvl="0" indent="-317500" algn="l" rtl="0">
              <a:lnSpc>
                <a:spcPct val="115000"/>
              </a:lnSpc>
              <a:spcBef>
                <a:spcPts val="0"/>
              </a:spcBef>
              <a:spcAft>
                <a:spcPts val="0"/>
              </a:spcAft>
              <a:buSzPts val="1400"/>
              <a:buChar char="◉"/>
            </a:pPr>
            <a:r>
              <a:rPr lang="en" sz="1400"/>
              <a:t>Dark gray </a:t>
            </a:r>
            <a:r>
              <a:rPr lang="en" sz="1400" b="1"/>
              <a:t>#222222</a:t>
            </a:r>
            <a:endParaRPr sz="1400" b="1"/>
          </a:p>
          <a:p>
            <a:pPr marL="457200" lvl="0" indent="-317500" algn="l" rtl="0">
              <a:lnSpc>
                <a:spcPct val="115000"/>
              </a:lnSpc>
              <a:spcBef>
                <a:spcPts val="0"/>
              </a:spcBef>
              <a:spcAft>
                <a:spcPts val="0"/>
              </a:spcAft>
              <a:buSzPts val="1400"/>
              <a:buChar char="◉"/>
            </a:pPr>
            <a:r>
              <a:rPr lang="en" sz="1400"/>
              <a:t>Wine </a:t>
            </a:r>
            <a:r>
              <a:rPr lang="en" sz="1400" b="1">
                <a:solidFill>
                  <a:srgbClr val="A8122A"/>
                </a:solidFill>
              </a:rPr>
              <a:t>#a8122a</a:t>
            </a:r>
            <a:endParaRPr sz="1400" b="1">
              <a:solidFill>
                <a:srgbClr val="A8122A"/>
              </a:solidFill>
            </a:endParaRPr>
          </a:p>
          <a:p>
            <a:pPr marL="457200" lvl="0" indent="-317500" algn="l" rtl="0">
              <a:lnSpc>
                <a:spcPct val="115000"/>
              </a:lnSpc>
              <a:spcBef>
                <a:spcPts val="0"/>
              </a:spcBef>
              <a:spcAft>
                <a:spcPts val="0"/>
              </a:spcAft>
              <a:buSzPts val="1400"/>
              <a:buChar char="◉"/>
            </a:pPr>
            <a:r>
              <a:rPr lang="en" sz="1400"/>
              <a:t>Cream </a:t>
            </a:r>
            <a:r>
              <a:rPr lang="en" sz="1400" b="1">
                <a:solidFill>
                  <a:srgbClr val="F5F1E0"/>
                </a:solidFill>
                <a:highlight>
                  <a:srgbClr val="222222"/>
                </a:highlight>
              </a:rPr>
              <a:t>#f5f1e0</a:t>
            </a:r>
            <a:endParaRPr sz="1400" b="1">
              <a:solidFill>
                <a:srgbClr val="F5F1E0"/>
              </a:solidFill>
              <a:highlight>
                <a:srgbClr val="222222"/>
              </a:highlight>
            </a:endParaRPr>
          </a:p>
        </p:txBody>
      </p:sp>
      <p:sp>
        <p:nvSpPr>
          <p:cNvPr id="572" name="Google Shape;572;p66"/>
          <p:cNvSpPr txBox="1"/>
          <p:nvPr/>
        </p:nvSpPr>
        <p:spPr>
          <a:xfrm>
            <a:off x="316275" y="4152600"/>
            <a:ext cx="8524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rgbClr val="222222"/>
                </a:solidFill>
                <a:latin typeface="Merriweather"/>
                <a:ea typeface="Merriweather"/>
                <a:cs typeface="Merriweather"/>
                <a:sym typeface="Merriweather"/>
              </a:rPr>
              <a:t>You don’t need to keep this slide in your presentation. It’s only here to serve you as a design guide if you need to create new slides or download the fonts to edit the presentation in PowerPoint®</a:t>
            </a:r>
            <a:endParaRPr sz="1200" i="1">
              <a:solidFill>
                <a:srgbClr val="222222"/>
              </a:solidFill>
              <a:latin typeface="Merriweather"/>
              <a:ea typeface="Merriweather"/>
              <a:cs typeface="Merriweather"/>
              <a:sym typeface="Merriweather"/>
            </a:endParaRPr>
          </a:p>
          <a:p>
            <a:pPr marL="0" lvl="0" indent="0" algn="l" rtl="0">
              <a:spcBef>
                <a:spcPts val="0"/>
              </a:spcBef>
              <a:spcAft>
                <a:spcPts val="0"/>
              </a:spcAft>
              <a:buClr>
                <a:schemeClr val="dk1"/>
              </a:buClr>
              <a:buSzPts val="1100"/>
              <a:buFont typeface="Arial"/>
              <a:buNone/>
            </a:pPr>
            <a:endParaRPr sz="1200" i="1">
              <a:solidFill>
                <a:srgbClr val="222222"/>
              </a:solidFill>
              <a:latin typeface="Merriweather"/>
              <a:ea typeface="Merriweather"/>
              <a:cs typeface="Merriweather"/>
              <a:sym typeface="Merriweather"/>
            </a:endParaRPr>
          </a:p>
          <a:p>
            <a:pPr marL="0" lvl="0" indent="0" algn="l" rtl="0">
              <a:spcBef>
                <a:spcPts val="0"/>
              </a:spcBef>
              <a:spcAft>
                <a:spcPts val="0"/>
              </a:spcAft>
              <a:buNone/>
            </a:pPr>
            <a:endParaRPr sz="1200" i="1">
              <a:solidFill>
                <a:srgbClr val="222222"/>
              </a:solidFill>
              <a:latin typeface="Merriweather"/>
              <a:ea typeface="Merriweather"/>
              <a:cs typeface="Merriweather"/>
              <a:sym typeface="Merriweather"/>
            </a:endParaRPr>
          </a:p>
        </p:txBody>
      </p:sp>
      <p:sp>
        <p:nvSpPr>
          <p:cNvPr id="573" name="Google Shape;573;p66"/>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8122A"/>
        </a:solidFill>
        <a:effectLst/>
      </p:bgPr>
    </p:bg>
    <p:spTree>
      <p:nvGrpSpPr>
        <p:cNvPr id="1" name="Shape 577"/>
        <p:cNvGrpSpPr/>
        <p:nvPr/>
      </p:nvGrpSpPr>
      <p:grpSpPr>
        <a:xfrm>
          <a:off x="0" y="0"/>
          <a:ext cx="0" cy="0"/>
          <a:chOff x="0" y="0"/>
          <a:chExt cx="0" cy="0"/>
        </a:xfrm>
      </p:grpSpPr>
      <p:sp>
        <p:nvSpPr>
          <p:cNvPr id="578" name="Google Shape;578;p67"/>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solidFill>
                  <a:srgbClr val="F5F1E0"/>
                </a:solidFill>
              </a:rPr>
              <a:t>46</a:t>
            </a:fld>
            <a:endParaRPr>
              <a:solidFill>
                <a:srgbClr val="F5F1E0"/>
              </a:solidFill>
            </a:endParaRPr>
          </a:p>
        </p:txBody>
      </p:sp>
      <p:grpSp>
        <p:nvGrpSpPr>
          <p:cNvPr id="579" name="Google Shape;579;p67"/>
          <p:cNvGrpSpPr/>
          <p:nvPr/>
        </p:nvGrpSpPr>
        <p:grpSpPr>
          <a:xfrm>
            <a:off x="695579" y="588869"/>
            <a:ext cx="319538" cy="404117"/>
            <a:chOff x="584925" y="238125"/>
            <a:chExt cx="415200" cy="525100"/>
          </a:xfrm>
        </p:grpSpPr>
        <p:sp>
          <p:nvSpPr>
            <p:cNvPr id="580" name="Google Shape;580;p67"/>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7"/>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7"/>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7"/>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7"/>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7"/>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67"/>
          <p:cNvGrpSpPr/>
          <p:nvPr/>
        </p:nvGrpSpPr>
        <p:grpSpPr>
          <a:xfrm>
            <a:off x="1203053" y="647590"/>
            <a:ext cx="342106" cy="284790"/>
            <a:chOff x="1244325" y="314425"/>
            <a:chExt cx="444525" cy="370050"/>
          </a:xfrm>
        </p:grpSpPr>
        <p:sp>
          <p:nvSpPr>
            <p:cNvPr id="587" name="Google Shape;587;p67"/>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7"/>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67"/>
          <p:cNvGrpSpPr/>
          <p:nvPr/>
        </p:nvGrpSpPr>
        <p:grpSpPr>
          <a:xfrm>
            <a:off x="1729344" y="646185"/>
            <a:ext cx="327080" cy="287600"/>
            <a:chOff x="1928175" y="312600"/>
            <a:chExt cx="425000" cy="373700"/>
          </a:xfrm>
        </p:grpSpPr>
        <p:sp>
          <p:nvSpPr>
            <p:cNvPr id="590" name="Google Shape;590;p67"/>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7"/>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67"/>
          <p:cNvSpPr/>
          <p:nvPr/>
        </p:nvSpPr>
        <p:spPr>
          <a:xfrm>
            <a:off x="2277674" y="635848"/>
            <a:ext cx="267859" cy="308263"/>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7"/>
          <p:cNvSpPr/>
          <p:nvPr/>
        </p:nvSpPr>
        <p:spPr>
          <a:xfrm>
            <a:off x="2814746" y="636791"/>
            <a:ext cx="231226" cy="306378"/>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67"/>
          <p:cNvGrpSpPr/>
          <p:nvPr/>
        </p:nvGrpSpPr>
        <p:grpSpPr>
          <a:xfrm>
            <a:off x="3261214" y="631159"/>
            <a:ext cx="375950" cy="317672"/>
            <a:chOff x="3918650" y="293075"/>
            <a:chExt cx="488500" cy="412775"/>
          </a:xfrm>
        </p:grpSpPr>
        <p:sp>
          <p:nvSpPr>
            <p:cNvPr id="595" name="Google Shape;595;p67"/>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7"/>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7"/>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67"/>
          <p:cNvGrpSpPr/>
          <p:nvPr/>
        </p:nvGrpSpPr>
        <p:grpSpPr>
          <a:xfrm>
            <a:off x="3813344" y="607186"/>
            <a:ext cx="309225" cy="365598"/>
            <a:chOff x="4636075" y="261925"/>
            <a:chExt cx="401800" cy="475050"/>
          </a:xfrm>
        </p:grpSpPr>
        <p:sp>
          <p:nvSpPr>
            <p:cNvPr id="599" name="Google Shape;599;p67"/>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7"/>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7"/>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7"/>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67"/>
          <p:cNvSpPr/>
          <p:nvPr/>
        </p:nvSpPr>
        <p:spPr>
          <a:xfrm>
            <a:off x="4309465" y="635367"/>
            <a:ext cx="354324" cy="30922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67"/>
          <p:cNvGrpSpPr/>
          <p:nvPr/>
        </p:nvGrpSpPr>
        <p:grpSpPr>
          <a:xfrm>
            <a:off x="4850418" y="637739"/>
            <a:ext cx="310149" cy="304030"/>
            <a:chOff x="5983625" y="301625"/>
            <a:chExt cx="403000" cy="395050"/>
          </a:xfrm>
        </p:grpSpPr>
        <p:sp>
          <p:nvSpPr>
            <p:cNvPr id="605" name="Google Shape;605;p67"/>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7"/>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7"/>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7"/>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7"/>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7"/>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7"/>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7"/>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7"/>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7"/>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7"/>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7"/>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7"/>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7"/>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7"/>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7"/>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7"/>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7"/>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7"/>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7"/>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67"/>
          <p:cNvGrpSpPr/>
          <p:nvPr/>
        </p:nvGrpSpPr>
        <p:grpSpPr>
          <a:xfrm>
            <a:off x="5371534" y="635373"/>
            <a:ext cx="305454" cy="304992"/>
            <a:chOff x="6660750" y="298550"/>
            <a:chExt cx="396900" cy="396300"/>
          </a:xfrm>
        </p:grpSpPr>
        <p:sp>
          <p:nvSpPr>
            <p:cNvPr id="626" name="Google Shape;626;p67"/>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7"/>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67"/>
          <p:cNvGrpSpPr/>
          <p:nvPr/>
        </p:nvGrpSpPr>
        <p:grpSpPr>
          <a:xfrm>
            <a:off x="695579" y="1115622"/>
            <a:ext cx="319538" cy="386743"/>
            <a:chOff x="584925" y="922575"/>
            <a:chExt cx="415200" cy="502525"/>
          </a:xfrm>
        </p:grpSpPr>
        <p:sp>
          <p:nvSpPr>
            <p:cNvPr id="629" name="Google Shape;629;p67"/>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7"/>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7"/>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67"/>
          <p:cNvGrpSpPr/>
          <p:nvPr/>
        </p:nvGrpSpPr>
        <p:grpSpPr>
          <a:xfrm>
            <a:off x="1204939" y="1106695"/>
            <a:ext cx="338355" cy="403193"/>
            <a:chOff x="1246775" y="910975"/>
            <a:chExt cx="439650" cy="523900"/>
          </a:xfrm>
        </p:grpSpPr>
        <p:sp>
          <p:nvSpPr>
            <p:cNvPr id="633" name="Google Shape;633;p67"/>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7"/>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7"/>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67"/>
          <p:cNvGrpSpPr/>
          <p:nvPr/>
        </p:nvGrpSpPr>
        <p:grpSpPr>
          <a:xfrm>
            <a:off x="1727940" y="1171534"/>
            <a:ext cx="329889" cy="274439"/>
            <a:chOff x="1926350" y="995225"/>
            <a:chExt cx="428650" cy="356600"/>
          </a:xfrm>
        </p:grpSpPr>
        <p:sp>
          <p:nvSpPr>
            <p:cNvPr id="637" name="Google Shape;637;p67"/>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7"/>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7"/>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7"/>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67"/>
          <p:cNvSpPr/>
          <p:nvPr/>
        </p:nvSpPr>
        <p:spPr>
          <a:xfrm>
            <a:off x="2250411" y="1148486"/>
            <a:ext cx="322385" cy="320500"/>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7"/>
          <p:cNvSpPr/>
          <p:nvPr/>
        </p:nvSpPr>
        <p:spPr>
          <a:xfrm>
            <a:off x="2769648" y="1164474"/>
            <a:ext cx="321423" cy="288542"/>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7"/>
          <p:cNvSpPr/>
          <p:nvPr/>
        </p:nvSpPr>
        <p:spPr>
          <a:xfrm>
            <a:off x="3293098" y="1166821"/>
            <a:ext cx="312034" cy="28382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7"/>
          <p:cNvSpPr/>
          <p:nvPr/>
        </p:nvSpPr>
        <p:spPr>
          <a:xfrm>
            <a:off x="3822186" y="1169630"/>
            <a:ext cx="291371" cy="27821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67"/>
          <p:cNvGrpSpPr/>
          <p:nvPr/>
        </p:nvGrpSpPr>
        <p:grpSpPr>
          <a:xfrm>
            <a:off x="4326013" y="1150870"/>
            <a:ext cx="321423" cy="321885"/>
            <a:chOff x="5302225" y="968375"/>
            <a:chExt cx="417650" cy="418250"/>
          </a:xfrm>
        </p:grpSpPr>
        <p:sp>
          <p:nvSpPr>
            <p:cNvPr id="646" name="Google Shape;646;p67"/>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7"/>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67"/>
          <p:cNvGrpSpPr/>
          <p:nvPr/>
        </p:nvGrpSpPr>
        <p:grpSpPr>
          <a:xfrm>
            <a:off x="4806243" y="1114679"/>
            <a:ext cx="398499" cy="388148"/>
            <a:chOff x="5926225" y="921350"/>
            <a:chExt cx="517800" cy="504350"/>
          </a:xfrm>
        </p:grpSpPr>
        <p:sp>
          <p:nvSpPr>
            <p:cNvPr id="649" name="Google Shape;649;p6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67"/>
          <p:cNvGrpSpPr/>
          <p:nvPr/>
        </p:nvGrpSpPr>
        <p:grpSpPr>
          <a:xfrm>
            <a:off x="5338172" y="1122202"/>
            <a:ext cx="372179" cy="373121"/>
            <a:chOff x="6617400" y="931125"/>
            <a:chExt cx="483600" cy="484825"/>
          </a:xfrm>
        </p:grpSpPr>
        <p:sp>
          <p:nvSpPr>
            <p:cNvPr id="652" name="Google Shape;652;p67"/>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7"/>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67"/>
          <p:cNvGrpSpPr/>
          <p:nvPr/>
        </p:nvGrpSpPr>
        <p:grpSpPr>
          <a:xfrm>
            <a:off x="675839" y="1701576"/>
            <a:ext cx="359018" cy="251890"/>
            <a:chOff x="559275" y="1683950"/>
            <a:chExt cx="466500" cy="327300"/>
          </a:xfrm>
        </p:grpSpPr>
        <p:sp>
          <p:nvSpPr>
            <p:cNvPr id="655" name="Google Shape;655;p67"/>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7"/>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67"/>
          <p:cNvGrpSpPr/>
          <p:nvPr/>
        </p:nvGrpSpPr>
        <p:grpSpPr>
          <a:xfrm>
            <a:off x="1194607" y="1651783"/>
            <a:ext cx="359018" cy="351496"/>
            <a:chOff x="1233350" y="1619250"/>
            <a:chExt cx="466500" cy="456725"/>
          </a:xfrm>
        </p:grpSpPr>
        <p:sp>
          <p:nvSpPr>
            <p:cNvPr id="658" name="Google Shape;658;p67"/>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7"/>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7"/>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7"/>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67"/>
          <p:cNvGrpSpPr/>
          <p:nvPr/>
        </p:nvGrpSpPr>
        <p:grpSpPr>
          <a:xfrm>
            <a:off x="1724650" y="1659287"/>
            <a:ext cx="336469" cy="336469"/>
            <a:chOff x="1922075" y="1629000"/>
            <a:chExt cx="437200" cy="437200"/>
          </a:xfrm>
        </p:grpSpPr>
        <p:sp>
          <p:nvSpPr>
            <p:cNvPr id="663" name="Google Shape;663;p6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67"/>
          <p:cNvGrpSpPr/>
          <p:nvPr/>
        </p:nvGrpSpPr>
        <p:grpSpPr>
          <a:xfrm>
            <a:off x="2242013" y="1657882"/>
            <a:ext cx="339278" cy="339278"/>
            <a:chOff x="2594325" y="1627175"/>
            <a:chExt cx="440850" cy="440850"/>
          </a:xfrm>
        </p:grpSpPr>
        <p:sp>
          <p:nvSpPr>
            <p:cNvPr id="666" name="Google Shape;666;p6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67"/>
          <p:cNvSpPr/>
          <p:nvPr/>
        </p:nvSpPr>
        <p:spPr>
          <a:xfrm>
            <a:off x="2775747" y="1672899"/>
            <a:ext cx="309225" cy="309206"/>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67"/>
          <p:cNvGrpSpPr/>
          <p:nvPr/>
        </p:nvGrpSpPr>
        <p:grpSpPr>
          <a:xfrm>
            <a:off x="3311507" y="1632505"/>
            <a:ext cx="275363" cy="390033"/>
            <a:chOff x="3984000" y="1594200"/>
            <a:chExt cx="357800" cy="506800"/>
          </a:xfrm>
        </p:grpSpPr>
        <p:sp>
          <p:nvSpPr>
            <p:cNvPr id="671" name="Google Shape;671;p67"/>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7"/>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67"/>
          <p:cNvGrpSpPr/>
          <p:nvPr/>
        </p:nvGrpSpPr>
        <p:grpSpPr>
          <a:xfrm>
            <a:off x="3786562" y="1716141"/>
            <a:ext cx="362789" cy="222761"/>
            <a:chOff x="4601275" y="1702875"/>
            <a:chExt cx="471400" cy="289450"/>
          </a:xfrm>
        </p:grpSpPr>
        <p:sp>
          <p:nvSpPr>
            <p:cNvPr id="674" name="Google Shape;674;p67"/>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7"/>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7"/>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7"/>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7"/>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67"/>
          <p:cNvGrpSpPr/>
          <p:nvPr/>
        </p:nvGrpSpPr>
        <p:grpSpPr>
          <a:xfrm>
            <a:off x="4322723" y="1661634"/>
            <a:ext cx="328004" cy="331775"/>
            <a:chOff x="5297950" y="1632050"/>
            <a:chExt cx="426200" cy="431100"/>
          </a:xfrm>
        </p:grpSpPr>
        <p:sp>
          <p:nvSpPr>
            <p:cNvPr id="680" name="Google Shape;680;p67"/>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7"/>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67"/>
          <p:cNvGrpSpPr/>
          <p:nvPr/>
        </p:nvGrpSpPr>
        <p:grpSpPr>
          <a:xfrm>
            <a:off x="4840548" y="1651783"/>
            <a:ext cx="329889" cy="351496"/>
            <a:chOff x="5970800" y="1619250"/>
            <a:chExt cx="428650" cy="456725"/>
          </a:xfrm>
        </p:grpSpPr>
        <p:sp>
          <p:nvSpPr>
            <p:cNvPr id="683" name="Google Shape;683;p67"/>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7"/>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7"/>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7"/>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7"/>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67"/>
          <p:cNvGrpSpPr/>
          <p:nvPr/>
        </p:nvGrpSpPr>
        <p:grpSpPr>
          <a:xfrm>
            <a:off x="5344290" y="1647550"/>
            <a:ext cx="369812" cy="337393"/>
            <a:chOff x="6625350" y="1613750"/>
            <a:chExt cx="480525" cy="438400"/>
          </a:xfrm>
        </p:grpSpPr>
        <p:sp>
          <p:nvSpPr>
            <p:cNvPr id="689" name="Google Shape;689;p67"/>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7"/>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7"/>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7"/>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7"/>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67"/>
          <p:cNvGrpSpPr/>
          <p:nvPr/>
        </p:nvGrpSpPr>
        <p:grpSpPr>
          <a:xfrm>
            <a:off x="715781" y="2196391"/>
            <a:ext cx="279134" cy="299817"/>
            <a:chOff x="611175" y="2326900"/>
            <a:chExt cx="362700" cy="389575"/>
          </a:xfrm>
        </p:grpSpPr>
        <p:sp>
          <p:nvSpPr>
            <p:cNvPr id="695" name="Google Shape;695;p67"/>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7"/>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7"/>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7"/>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67"/>
          <p:cNvSpPr/>
          <p:nvPr/>
        </p:nvSpPr>
        <p:spPr>
          <a:xfrm>
            <a:off x="1227003" y="2199158"/>
            <a:ext cx="294180" cy="294180"/>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7"/>
          <p:cNvSpPr/>
          <p:nvPr/>
        </p:nvSpPr>
        <p:spPr>
          <a:xfrm>
            <a:off x="1745758" y="2199158"/>
            <a:ext cx="294180" cy="294180"/>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7"/>
          <p:cNvSpPr/>
          <p:nvPr/>
        </p:nvSpPr>
        <p:spPr>
          <a:xfrm>
            <a:off x="2264514" y="2199158"/>
            <a:ext cx="294180" cy="294180"/>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67"/>
          <p:cNvGrpSpPr/>
          <p:nvPr/>
        </p:nvGrpSpPr>
        <p:grpSpPr>
          <a:xfrm>
            <a:off x="2851940" y="2148464"/>
            <a:ext cx="156960" cy="391919"/>
            <a:chOff x="3386850" y="2264625"/>
            <a:chExt cx="203950" cy="509250"/>
          </a:xfrm>
        </p:grpSpPr>
        <p:sp>
          <p:nvSpPr>
            <p:cNvPr id="703" name="Google Shape;703;p67"/>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7"/>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67"/>
          <p:cNvGrpSpPr/>
          <p:nvPr/>
        </p:nvGrpSpPr>
        <p:grpSpPr>
          <a:xfrm>
            <a:off x="3903580" y="2198276"/>
            <a:ext cx="128754" cy="292294"/>
            <a:chOff x="4753325" y="2329350"/>
            <a:chExt cx="167300" cy="379800"/>
          </a:xfrm>
        </p:grpSpPr>
        <p:sp>
          <p:nvSpPr>
            <p:cNvPr id="706" name="Google Shape;706;p67"/>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7"/>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67"/>
          <p:cNvGrpSpPr/>
          <p:nvPr/>
        </p:nvGrpSpPr>
        <p:grpSpPr>
          <a:xfrm>
            <a:off x="3382445" y="2150330"/>
            <a:ext cx="133487" cy="388167"/>
            <a:chOff x="4076175" y="2267050"/>
            <a:chExt cx="173450" cy="504375"/>
          </a:xfrm>
        </p:grpSpPr>
        <p:sp>
          <p:nvSpPr>
            <p:cNvPr id="709" name="Google Shape;709;p67"/>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7"/>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67"/>
          <p:cNvSpPr/>
          <p:nvPr/>
        </p:nvSpPr>
        <p:spPr>
          <a:xfrm>
            <a:off x="4339537" y="2191174"/>
            <a:ext cx="294180" cy="310149"/>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67"/>
          <p:cNvGrpSpPr/>
          <p:nvPr/>
        </p:nvGrpSpPr>
        <p:grpSpPr>
          <a:xfrm>
            <a:off x="4843838" y="2196852"/>
            <a:ext cx="323309" cy="298874"/>
            <a:chOff x="5975075" y="2327500"/>
            <a:chExt cx="420100" cy="388350"/>
          </a:xfrm>
        </p:grpSpPr>
        <p:sp>
          <p:nvSpPr>
            <p:cNvPr id="713" name="Google Shape;713;p6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67"/>
          <p:cNvGrpSpPr/>
          <p:nvPr/>
        </p:nvGrpSpPr>
        <p:grpSpPr>
          <a:xfrm>
            <a:off x="5425098" y="2187925"/>
            <a:ext cx="198326" cy="323309"/>
            <a:chOff x="6730350" y="2315900"/>
            <a:chExt cx="257700" cy="420100"/>
          </a:xfrm>
        </p:grpSpPr>
        <p:sp>
          <p:nvSpPr>
            <p:cNvPr id="716" name="Google Shape;716;p6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67"/>
          <p:cNvGrpSpPr/>
          <p:nvPr/>
        </p:nvGrpSpPr>
        <p:grpSpPr>
          <a:xfrm>
            <a:off x="805055" y="2681797"/>
            <a:ext cx="100587" cy="366541"/>
            <a:chOff x="727175" y="2957625"/>
            <a:chExt cx="130700" cy="476275"/>
          </a:xfrm>
        </p:grpSpPr>
        <p:sp>
          <p:nvSpPr>
            <p:cNvPr id="722" name="Google Shape;722;p67"/>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7"/>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67"/>
          <p:cNvSpPr/>
          <p:nvPr/>
        </p:nvSpPr>
        <p:spPr>
          <a:xfrm>
            <a:off x="1738717" y="2667180"/>
            <a:ext cx="308263" cy="395671"/>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7"/>
          <p:cNvSpPr/>
          <p:nvPr/>
        </p:nvSpPr>
        <p:spPr>
          <a:xfrm>
            <a:off x="1259902" y="2667180"/>
            <a:ext cx="228379" cy="395671"/>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67"/>
          <p:cNvGrpSpPr/>
          <p:nvPr/>
        </p:nvGrpSpPr>
        <p:grpSpPr>
          <a:xfrm>
            <a:off x="2233548" y="2693533"/>
            <a:ext cx="356209" cy="343049"/>
            <a:chOff x="2583325" y="2972875"/>
            <a:chExt cx="462850" cy="445750"/>
          </a:xfrm>
        </p:grpSpPr>
        <p:sp>
          <p:nvSpPr>
            <p:cNvPr id="727" name="Google Shape;727;p67"/>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7"/>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67"/>
          <p:cNvGrpSpPr/>
          <p:nvPr/>
        </p:nvGrpSpPr>
        <p:grpSpPr>
          <a:xfrm>
            <a:off x="2740098" y="2744769"/>
            <a:ext cx="380644" cy="240596"/>
            <a:chOff x="3241525" y="3039450"/>
            <a:chExt cx="494600" cy="312625"/>
          </a:xfrm>
        </p:grpSpPr>
        <p:sp>
          <p:nvSpPr>
            <p:cNvPr id="730" name="Google Shape;730;p67"/>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7"/>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67"/>
          <p:cNvSpPr/>
          <p:nvPr/>
        </p:nvSpPr>
        <p:spPr>
          <a:xfrm>
            <a:off x="3804331" y="2701484"/>
            <a:ext cx="327080" cy="327061"/>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67"/>
          <p:cNvGrpSpPr/>
          <p:nvPr/>
        </p:nvGrpSpPr>
        <p:grpSpPr>
          <a:xfrm>
            <a:off x="4289823" y="2719392"/>
            <a:ext cx="393804" cy="291351"/>
            <a:chOff x="5255200" y="3006475"/>
            <a:chExt cx="511700" cy="378575"/>
          </a:xfrm>
        </p:grpSpPr>
        <p:sp>
          <p:nvSpPr>
            <p:cNvPr id="734" name="Google Shape;734;p67"/>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7"/>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67"/>
          <p:cNvGrpSpPr/>
          <p:nvPr/>
        </p:nvGrpSpPr>
        <p:grpSpPr>
          <a:xfrm>
            <a:off x="3289881" y="2702480"/>
            <a:ext cx="318614" cy="325175"/>
            <a:chOff x="3955900" y="2984500"/>
            <a:chExt cx="414000" cy="422525"/>
          </a:xfrm>
        </p:grpSpPr>
        <p:sp>
          <p:nvSpPr>
            <p:cNvPr id="737" name="Google Shape;737;p67"/>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7"/>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7"/>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67"/>
          <p:cNvSpPr/>
          <p:nvPr/>
        </p:nvSpPr>
        <p:spPr>
          <a:xfrm>
            <a:off x="679118" y="3243732"/>
            <a:ext cx="356190" cy="280077"/>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7"/>
          <p:cNvSpPr/>
          <p:nvPr/>
        </p:nvSpPr>
        <p:spPr>
          <a:xfrm>
            <a:off x="4881322" y="2686439"/>
            <a:ext cx="248119" cy="357152"/>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 name="Google Shape;742;p67"/>
          <p:cNvGrpSpPr/>
          <p:nvPr/>
        </p:nvGrpSpPr>
        <p:grpSpPr>
          <a:xfrm>
            <a:off x="5402549" y="2697766"/>
            <a:ext cx="243424" cy="345877"/>
            <a:chOff x="6701050" y="2978375"/>
            <a:chExt cx="316300" cy="449425"/>
          </a:xfrm>
        </p:grpSpPr>
        <p:sp>
          <p:nvSpPr>
            <p:cNvPr id="743" name="Google Shape;743;p67"/>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67"/>
          <p:cNvGrpSpPr/>
          <p:nvPr/>
        </p:nvGrpSpPr>
        <p:grpSpPr>
          <a:xfrm>
            <a:off x="1200706" y="3267289"/>
            <a:ext cx="346820" cy="233093"/>
            <a:chOff x="1241275" y="3718400"/>
            <a:chExt cx="450650" cy="302875"/>
          </a:xfrm>
        </p:grpSpPr>
        <p:sp>
          <p:nvSpPr>
            <p:cNvPr id="746" name="Google Shape;746;p67"/>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7"/>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7"/>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7"/>
          <p:cNvGrpSpPr/>
          <p:nvPr/>
        </p:nvGrpSpPr>
        <p:grpSpPr>
          <a:xfrm>
            <a:off x="1724188" y="3249434"/>
            <a:ext cx="337393" cy="269264"/>
            <a:chOff x="1921475" y="3695200"/>
            <a:chExt cx="438400" cy="349875"/>
          </a:xfrm>
        </p:grpSpPr>
        <p:sp>
          <p:nvSpPr>
            <p:cNvPr id="751" name="Google Shape;751;p67"/>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7"/>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7"/>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67"/>
          <p:cNvGrpSpPr/>
          <p:nvPr/>
        </p:nvGrpSpPr>
        <p:grpSpPr>
          <a:xfrm>
            <a:off x="2246246" y="3245202"/>
            <a:ext cx="330813" cy="277268"/>
            <a:chOff x="2599825" y="3689700"/>
            <a:chExt cx="429850" cy="360275"/>
          </a:xfrm>
        </p:grpSpPr>
        <p:sp>
          <p:nvSpPr>
            <p:cNvPr id="755" name="Google Shape;755;p67"/>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7"/>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67"/>
          <p:cNvGrpSpPr/>
          <p:nvPr/>
        </p:nvGrpSpPr>
        <p:grpSpPr>
          <a:xfrm>
            <a:off x="2780983" y="3216534"/>
            <a:ext cx="298874" cy="312034"/>
            <a:chOff x="3294650" y="3652450"/>
            <a:chExt cx="388350" cy="405450"/>
          </a:xfrm>
        </p:grpSpPr>
        <p:sp>
          <p:nvSpPr>
            <p:cNvPr id="758" name="Google Shape;758;p6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67"/>
          <p:cNvGrpSpPr/>
          <p:nvPr/>
        </p:nvGrpSpPr>
        <p:grpSpPr>
          <a:xfrm>
            <a:off x="3274855" y="3256014"/>
            <a:ext cx="348667" cy="255642"/>
            <a:chOff x="3936375" y="3703750"/>
            <a:chExt cx="453050" cy="332175"/>
          </a:xfrm>
        </p:grpSpPr>
        <p:sp>
          <p:nvSpPr>
            <p:cNvPr id="762" name="Google Shape;762;p67"/>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7"/>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7"/>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7"/>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7"/>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67"/>
          <p:cNvGrpSpPr/>
          <p:nvPr/>
        </p:nvGrpSpPr>
        <p:grpSpPr>
          <a:xfrm>
            <a:off x="3793623" y="3256014"/>
            <a:ext cx="348667" cy="255642"/>
            <a:chOff x="4610450" y="3703750"/>
            <a:chExt cx="453050" cy="332175"/>
          </a:xfrm>
        </p:grpSpPr>
        <p:sp>
          <p:nvSpPr>
            <p:cNvPr id="768" name="Google Shape;768;p6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67"/>
          <p:cNvGrpSpPr/>
          <p:nvPr/>
        </p:nvGrpSpPr>
        <p:grpSpPr>
          <a:xfrm>
            <a:off x="4324608" y="3230175"/>
            <a:ext cx="324232" cy="307321"/>
            <a:chOff x="5300400" y="3670175"/>
            <a:chExt cx="421300" cy="399325"/>
          </a:xfrm>
        </p:grpSpPr>
        <p:sp>
          <p:nvSpPr>
            <p:cNvPr id="771" name="Google Shape;771;p67"/>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7"/>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7"/>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7"/>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7"/>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67"/>
          <p:cNvSpPr/>
          <p:nvPr/>
        </p:nvSpPr>
        <p:spPr>
          <a:xfrm>
            <a:off x="4824931" y="3203329"/>
            <a:ext cx="360904" cy="360885"/>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67"/>
          <p:cNvGrpSpPr/>
          <p:nvPr/>
        </p:nvGrpSpPr>
        <p:grpSpPr>
          <a:xfrm>
            <a:off x="5366839" y="3226404"/>
            <a:ext cx="314843" cy="314863"/>
            <a:chOff x="6654650" y="3665275"/>
            <a:chExt cx="409100" cy="409125"/>
          </a:xfrm>
        </p:grpSpPr>
        <p:sp>
          <p:nvSpPr>
            <p:cNvPr id="778" name="Google Shape;778;p6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67"/>
          <p:cNvGrpSpPr/>
          <p:nvPr/>
        </p:nvGrpSpPr>
        <p:grpSpPr>
          <a:xfrm>
            <a:off x="684766" y="3732012"/>
            <a:ext cx="341164" cy="341183"/>
            <a:chOff x="570875" y="4322250"/>
            <a:chExt cx="443300" cy="443325"/>
          </a:xfrm>
        </p:grpSpPr>
        <p:sp>
          <p:nvSpPr>
            <p:cNvPr id="781" name="Google Shape;781;p6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67"/>
          <p:cNvSpPr/>
          <p:nvPr/>
        </p:nvSpPr>
        <p:spPr>
          <a:xfrm>
            <a:off x="1189409" y="3798196"/>
            <a:ext cx="369370" cy="20865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67"/>
          <p:cNvGrpSpPr/>
          <p:nvPr/>
        </p:nvGrpSpPr>
        <p:grpSpPr>
          <a:xfrm>
            <a:off x="1768825" y="3706654"/>
            <a:ext cx="248119" cy="391900"/>
            <a:chOff x="1979475" y="4289300"/>
            <a:chExt cx="322400" cy="509225"/>
          </a:xfrm>
        </p:grpSpPr>
        <p:sp>
          <p:nvSpPr>
            <p:cNvPr id="787" name="Google Shape;787;p67"/>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7"/>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7"/>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67"/>
          <p:cNvGrpSpPr/>
          <p:nvPr/>
        </p:nvGrpSpPr>
        <p:grpSpPr>
          <a:xfrm>
            <a:off x="2265505" y="3711810"/>
            <a:ext cx="292756" cy="381587"/>
            <a:chOff x="2624850" y="4296000"/>
            <a:chExt cx="380400" cy="495825"/>
          </a:xfrm>
        </p:grpSpPr>
        <p:sp>
          <p:nvSpPr>
            <p:cNvPr id="791" name="Google Shape;791;p67"/>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7"/>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7"/>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67"/>
          <p:cNvSpPr/>
          <p:nvPr/>
        </p:nvSpPr>
        <p:spPr>
          <a:xfrm>
            <a:off x="3292636" y="3746038"/>
            <a:ext cx="312958" cy="312977"/>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7"/>
          <p:cNvSpPr/>
          <p:nvPr/>
        </p:nvSpPr>
        <p:spPr>
          <a:xfrm>
            <a:off x="2773881" y="3765778"/>
            <a:ext cx="312958" cy="273497"/>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7"/>
          <p:cNvSpPr/>
          <p:nvPr/>
        </p:nvSpPr>
        <p:spPr>
          <a:xfrm>
            <a:off x="3809968" y="3744634"/>
            <a:ext cx="315805" cy="315786"/>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67"/>
          <p:cNvGrpSpPr/>
          <p:nvPr/>
        </p:nvGrpSpPr>
        <p:grpSpPr>
          <a:xfrm>
            <a:off x="4305811" y="3749405"/>
            <a:ext cx="361827" cy="306397"/>
            <a:chOff x="5275975" y="4344850"/>
            <a:chExt cx="470150" cy="398125"/>
          </a:xfrm>
        </p:grpSpPr>
        <p:sp>
          <p:nvSpPr>
            <p:cNvPr id="798" name="Google Shape;798;p67"/>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7"/>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7"/>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801;p67"/>
          <p:cNvSpPr/>
          <p:nvPr/>
        </p:nvSpPr>
        <p:spPr>
          <a:xfrm>
            <a:off x="4842785" y="3739939"/>
            <a:ext cx="325194" cy="325175"/>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67"/>
          <p:cNvGrpSpPr/>
          <p:nvPr/>
        </p:nvGrpSpPr>
        <p:grpSpPr>
          <a:xfrm>
            <a:off x="5357431" y="3724508"/>
            <a:ext cx="333660" cy="356190"/>
            <a:chOff x="6642425" y="4312500"/>
            <a:chExt cx="433550" cy="462825"/>
          </a:xfrm>
        </p:grpSpPr>
        <p:sp>
          <p:nvSpPr>
            <p:cNvPr id="803" name="Google Shape;803;p67"/>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7"/>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7"/>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67"/>
          <p:cNvSpPr/>
          <p:nvPr/>
        </p:nvSpPr>
        <p:spPr>
          <a:xfrm>
            <a:off x="641063" y="4294866"/>
            <a:ext cx="428552" cy="252833"/>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67"/>
          <p:cNvGrpSpPr/>
          <p:nvPr/>
        </p:nvGrpSpPr>
        <p:grpSpPr>
          <a:xfrm>
            <a:off x="1203053" y="4253147"/>
            <a:ext cx="342106" cy="336469"/>
            <a:chOff x="1244325" y="4999400"/>
            <a:chExt cx="444525" cy="437200"/>
          </a:xfrm>
        </p:grpSpPr>
        <p:sp>
          <p:nvSpPr>
            <p:cNvPr id="808" name="Google Shape;808;p67"/>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7"/>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7"/>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7"/>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7"/>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67"/>
          <p:cNvGrpSpPr/>
          <p:nvPr/>
        </p:nvGrpSpPr>
        <p:grpSpPr>
          <a:xfrm>
            <a:off x="1752374" y="4242334"/>
            <a:ext cx="281019" cy="358076"/>
            <a:chOff x="1958100" y="4985350"/>
            <a:chExt cx="365150" cy="465275"/>
          </a:xfrm>
        </p:grpSpPr>
        <p:sp>
          <p:nvSpPr>
            <p:cNvPr id="814" name="Google Shape;814;p67"/>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7"/>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7"/>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67"/>
          <p:cNvGrpSpPr/>
          <p:nvPr/>
        </p:nvGrpSpPr>
        <p:grpSpPr>
          <a:xfrm>
            <a:off x="2250460" y="4255956"/>
            <a:ext cx="322385" cy="331294"/>
            <a:chOff x="2605300" y="5003050"/>
            <a:chExt cx="418900" cy="430475"/>
          </a:xfrm>
        </p:grpSpPr>
        <p:sp>
          <p:nvSpPr>
            <p:cNvPr id="818" name="Google Shape;818;p67"/>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7"/>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7"/>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67"/>
          <p:cNvGrpSpPr/>
          <p:nvPr/>
        </p:nvGrpSpPr>
        <p:grpSpPr>
          <a:xfrm>
            <a:off x="2737751" y="4263017"/>
            <a:ext cx="385339" cy="316729"/>
            <a:chOff x="3238475" y="5012225"/>
            <a:chExt cx="500700" cy="411550"/>
          </a:xfrm>
        </p:grpSpPr>
        <p:sp>
          <p:nvSpPr>
            <p:cNvPr id="822" name="Google Shape;822;p67"/>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7"/>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7"/>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7"/>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7"/>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67"/>
          <p:cNvGrpSpPr/>
          <p:nvPr/>
        </p:nvGrpSpPr>
        <p:grpSpPr>
          <a:xfrm>
            <a:off x="3756490" y="4229174"/>
            <a:ext cx="422934" cy="384396"/>
            <a:chOff x="4562200" y="4968250"/>
            <a:chExt cx="549550" cy="499475"/>
          </a:xfrm>
        </p:grpSpPr>
        <p:sp>
          <p:nvSpPr>
            <p:cNvPr id="828" name="Google Shape;828;p67"/>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7"/>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7"/>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7"/>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7"/>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67"/>
          <p:cNvGrpSpPr/>
          <p:nvPr/>
        </p:nvGrpSpPr>
        <p:grpSpPr>
          <a:xfrm>
            <a:off x="3302580" y="4250799"/>
            <a:ext cx="293218" cy="340683"/>
            <a:chOff x="3972400" y="4996350"/>
            <a:chExt cx="381000" cy="442675"/>
          </a:xfrm>
        </p:grpSpPr>
        <p:sp>
          <p:nvSpPr>
            <p:cNvPr id="834" name="Google Shape;834;p67"/>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7"/>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67"/>
          <p:cNvGrpSpPr/>
          <p:nvPr/>
        </p:nvGrpSpPr>
        <p:grpSpPr>
          <a:xfrm>
            <a:off x="4279029" y="4222132"/>
            <a:ext cx="415411" cy="398480"/>
            <a:chOff x="5241175" y="4959100"/>
            <a:chExt cx="539775" cy="517775"/>
          </a:xfrm>
        </p:grpSpPr>
        <p:sp>
          <p:nvSpPr>
            <p:cNvPr id="837" name="Google Shape;837;p6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67"/>
          <p:cNvSpPr/>
          <p:nvPr/>
        </p:nvSpPr>
        <p:spPr>
          <a:xfrm>
            <a:off x="4822584" y="4320243"/>
            <a:ext cx="365598" cy="202078"/>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67"/>
          <p:cNvGrpSpPr/>
          <p:nvPr/>
        </p:nvGrpSpPr>
        <p:grpSpPr>
          <a:xfrm>
            <a:off x="5390331" y="4281333"/>
            <a:ext cx="266455" cy="306397"/>
            <a:chOff x="6685175" y="5036025"/>
            <a:chExt cx="346225" cy="398125"/>
          </a:xfrm>
        </p:grpSpPr>
        <p:sp>
          <p:nvSpPr>
            <p:cNvPr id="845" name="Google Shape;845;p67"/>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7"/>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7"/>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7"/>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7"/>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5F1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67"/>
          <p:cNvGrpSpPr/>
          <p:nvPr/>
        </p:nvGrpSpPr>
        <p:grpSpPr>
          <a:xfrm>
            <a:off x="6219251" y="2459292"/>
            <a:ext cx="398188" cy="387845"/>
            <a:chOff x="5926225" y="921350"/>
            <a:chExt cx="517800" cy="504350"/>
          </a:xfrm>
        </p:grpSpPr>
        <p:sp>
          <p:nvSpPr>
            <p:cNvPr id="851" name="Google Shape;851;p6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852" name="Google Shape;852;p6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853" name="Google Shape;853;p67"/>
          <p:cNvSpPr/>
          <p:nvPr/>
        </p:nvSpPr>
        <p:spPr>
          <a:xfrm>
            <a:off x="6397756" y="2676587"/>
            <a:ext cx="369082" cy="208495"/>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67"/>
          <p:cNvGrpSpPr/>
          <p:nvPr/>
        </p:nvGrpSpPr>
        <p:grpSpPr>
          <a:xfrm>
            <a:off x="7033897" y="2440312"/>
            <a:ext cx="398188" cy="387845"/>
            <a:chOff x="5926225" y="921350"/>
            <a:chExt cx="517800" cy="504350"/>
          </a:xfrm>
        </p:grpSpPr>
        <p:sp>
          <p:nvSpPr>
            <p:cNvPr id="855" name="Google Shape;855;p6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 name="Google Shape;857;p67"/>
          <p:cNvSpPr/>
          <p:nvPr/>
        </p:nvSpPr>
        <p:spPr>
          <a:xfrm>
            <a:off x="7212402" y="2657606"/>
            <a:ext cx="369082" cy="208495"/>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 name="Google Shape;858;p67"/>
          <p:cNvGrpSpPr/>
          <p:nvPr/>
        </p:nvGrpSpPr>
        <p:grpSpPr>
          <a:xfrm>
            <a:off x="6219247" y="3129778"/>
            <a:ext cx="990396" cy="964670"/>
            <a:chOff x="5926225" y="921350"/>
            <a:chExt cx="517800" cy="504350"/>
          </a:xfrm>
        </p:grpSpPr>
        <p:sp>
          <p:nvSpPr>
            <p:cNvPr id="859" name="Google Shape;859;p6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67"/>
          <p:cNvSpPr/>
          <p:nvPr/>
        </p:nvSpPr>
        <p:spPr>
          <a:xfrm>
            <a:off x="6663473" y="3670250"/>
            <a:ext cx="918000" cy="51858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7"/>
          <p:cNvSpPr txBox="1"/>
          <p:nvPr/>
        </p:nvSpPr>
        <p:spPr>
          <a:xfrm>
            <a:off x="6117033" y="561001"/>
            <a:ext cx="2385900" cy="14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900" b="1">
                <a:solidFill>
                  <a:srgbClr val="FFFFFF"/>
                </a:solidFill>
                <a:latin typeface="Raleway"/>
                <a:ea typeface="Raleway"/>
                <a:cs typeface="Raleway"/>
                <a:sym typeface="Raleway"/>
              </a:rPr>
              <a:t>SlidesCarnival icons are editable shapes</a:t>
            </a:r>
            <a:r>
              <a:rPr lang="en" sz="900">
                <a:solidFill>
                  <a:srgbClr val="FFFFFF"/>
                </a:solidFill>
                <a:latin typeface="Raleway"/>
                <a:ea typeface="Raleway"/>
                <a:cs typeface="Raleway"/>
                <a:sym typeface="Raleway"/>
              </a:rPr>
              <a:t>. </a:t>
            </a:r>
            <a:endParaRPr sz="900">
              <a:solidFill>
                <a:srgbClr val="FFFFFF"/>
              </a:solidFill>
              <a:latin typeface="Raleway"/>
              <a:ea typeface="Raleway"/>
              <a:cs typeface="Raleway"/>
              <a:sym typeface="Raleway"/>
            </a:endParaRPr>
          </a:p>
          <a:p>
            <a:pPr marL="0" lvl="0" indent="0" algn="l" rtl="0">
              <a:spcBef>
                <a:spcPts val="0"/>
              </a:spcBef>
              <a:spcAft>
                <a:spcPts val="0"/>
              </a:spcAft>
              <a:buClr>
                <a:srgbClr val="000000"/>
              </a:buClr>
              <a:buSzPts val="1100"/>
              <a:buFont typeface="Arial"/>
              <a:buNone/>
            </a:pPr>
            <a:endParaRPr sz="900">
              <a:solidFill>
                <a:srgbClr val="FFFFFF"/>
              </a:solidFill>
              <a:latin typeface="Raleway"/>
              <a:ea typeface="Raleway"/>
              <a:cs typeface="Raleway"/>
              <a:sym typeface="Raleway"/>
            </a:endParaRPr>
          </a:p>
          <a:p>
            <a:pPr marL="0" lvl="0" indent="0" algn="l" rtl="0">
              <a:spcBef>
                <a:spcPts val="0"/>
              </a:spcBef>
              <a:spcAft>
                <a:spcPts val="0"/>
              </a:spcAft>
              <a:buClr>
                <a:srgbClr val="000000"/>
              </a:buClr>
              <a:buSzPts val="1100"/>
              <a:buFont typeface="Arial"/>
              <a:buNone/>
            </a:pPr>
            <a:r>
              <a:rPr lang="en" sz="900">
                <a:solidFill>
                  <a:srgbClr val="FFFFFF"/>
                </a:solidFill>
                <a:latin typeface="Raleway"/>
                <a:ea typeface="Raleway"/>
                <a:cs typeface="Raleway"/>
                <a:sym typeface="Raleway"/>
              </a:rPr>
              <a:t>This means that you can:</a:t>
            </a:r>
            <a:endParaRPr sz="900">
              <a:solidFill>
                <a:srgbClr val="FFFFFF"/>
              </a:solidFill>
              <a:latin typeface="Raleway"/>
              <a:ea typeface="Raleway"/>
              <a:cs typeface="Raleway"/>
              <a:sym typeface="Raleway"/>
            </a:endParaRPr>
          </a:p>
          <a:p>
            <a:pPr marL="457200" lvl="0" indent="-285750" algn="l" rtl="0">
              <a:spcBef>
                <a:spcPts val="0"/>
              </a:spcBef>
              <a:spcAft>
                <a:spcPts val="0"/>
              </a:spcAft>
              <a:buClr>
                <a:srgbClr val="FFFFFF"/>
              </a:buClr>
              <a:buSzPts val="900"/>
              <a:buFont typeface="Raleway"/>
              <a:buChar char="●"/>
            </a:pPr>
            <a:r>
              <a:rPr lang="en" sz="900">
                <a:solidFill>
                  <a:srgbClr val="FFFFFF"/>
                </a:solidFill>
                <a:latin typeface="Raleway"/>
                <a:ea typeface="Raleway"/>
                <a:cs typeface="Raleway"/>
                <a:sym typeface="Raleway"/>
              </a:rPr>
              <a:t>Resize them without losing quality.</a:t>
            </a:r>
            <a:endParaRPr sz="900">
              <a:solidFill>
                <a:srgbClr val="FFFFFF"/>
              </a:solidFill>
              <a:latin typeface="Raleway"/>
              <a:ea typeface="Raleway"/>
              <a:cs typeface="Raleway"/>
              <a:sym typeface="Raleway"/>
            </a:endParaRPr>
          </a:p>
          <a:p>
            <a:pPr marL="457200" lvl="0" indent="-285750" algn="l" rtl="0">
              <a:spcBef>
                <a:spcPts val="0"/>
              </a:spcBef>
              <a:spcAft>
                <a:spcPts val="0"/>
              </a:spcAft>
              <a:buClr>
                <a:srgbClr val="FFFFFF"/>
              </a:buClr>
              <a:buSzPts val="900"/>
              <a:buFont typeface="Raleway"/>
              <a:buChar char="●"/>
            </a:pPr>
            <a:r>
              <a:rPr lang="en" sz="900">
                <a:solidFill>
                  <a:srgbClr val="FFFFFF"/>
                </a:solidFill>
                <a:latin typeface="Raleway"/>
                <a:ea typeface="Raleway"/>
                <a:cs typeface="Raleway"/>
                <a:sym typeface="Raleway"/>
              </a:rPr>
              <a:t>Change fill color and opacity.</a:t>
            </a:r>
            <a:endParaRPr sz="900">
              <a:solidFill>
                <a:srgbClr val="FFFFFF"/>
              </a:solidFill>
              <a:latin typeface="Raleway"/>
              <a:ea typeface="Raleway"/>
              <a:cs typeface="Raleway"/>
              <a:sym typeface="Raleway"/>
            </a:endParaRPr>
          </a:p>
          <a:p>
            <a:pPr marL="457200" lvl="0" indent="-285750" algn="l" rtl="0">
              <a:spcBef>
                <a:spcPts val="0"/>
              </a:spcBef>
              <a:spcAft>
                <a:spcPts val="0"/>
              </a:spcAft>
              <a:buClr>
                <a:srgbClr val="FFFFFF"/>
              </a:buClr>
              <a:buSzPts val="900"/>
              <a:buFont typeface="Raleway"/>
              <a:buChar char="●"/>
            </a:pPr>
            <a:r>
              <a:rPr lang="en" sz="900">
                <a:solidFill>
                  <a:srgbClr val="FFFFFF"/>
                </a:solidFill>
                <a:latin typeface="Raleway"/>
                <a:ea typeface="Raleway"/>
                <a:cs typeface="Raleway"/>
                <a:sym typeface="Raleway"/>
              </a:rPr>
              <a:t>Change line color, width and style.</a:t>
            </a:r>
            <a:endParaRPr sz="900">
              <a:solidFill>
                <a:srgbClr val="FFFFFF"/>
              </a:solidFill>
              <a:latin typeface="Raleway"/>
              <a:ea typeface="Raleway"/>
              <a:cs typeface="Raleway"/>
              <a:sym typeface="Raleway"/>
            </a:endParaRPr>
          </a:p>
          <a:p>
            <a:pPr marL="0" lvl="0" indent="0" algn="l" rtl="0">
              <a:spcBef>
                <a:spcPts val="0"/>
              </a:spcBef>
              <a:spcAft>
                <a:spcPts val="0"/>
              </a:spcAft>
              <a:buNone/>
            </a:pPr>
            <a:endParaRPr sz="900">
              <a:solidFill>
                <a:srgbClr val="FFFFFF"/>
              </a:solidFill>
              <a:latin typeface="Raleway"/>
              <a:ea typeface="Raleway"/>
              <a:cs typeface="Raleway"/>
              <a:sym typeface="Raleway"/>
            </a:endParaRPr>
          </a:p>
          <a:p>
            <a:pPr marL="0" lvl="0" indent="0" algn="l" rtl="0">
              <a:spcBef>
                <a:spcPts val="0"/>
              </a:spcBef>
              <a:spcAft>
                <a:spcPts val="0"/>
              </a:spcAft>
              <a:buNone/>
            </a:pPr>
            <a:r>
              <a:rPr lang="en" sz="900">
                <a:solidFill>
                  <a:srgbClr val="FFFFFF"/>
                </a:solidFill>
                <a:latin typeface="Raleway"/>
                <a:ea typeface="Raleway"/>
                <a:cs typeface="Raleway"/>
                <a:sym typeface="Raleway"/>
              </a:rPr>
              <a:t>Isn’t that nice? :)</a:t>
            </a:r>
            <a:endParaRPr sz="900">
              <a:solidFill>
                <a:srgbClr val="FFFFFF"/>
              </a:solidFill>
              <a:latin typeface="Raleway"/>
              <a:ea typeface="Raleway"/>
              <a:cs typeface="Raleway"/>
              <a:sym typeface="Raleway"/>
            </a:endParaRPr>
          </a:p>
          <a:p>
            <a:pPr marL="0" lvl="0" indent="0" algn="l" rtl="0">
              <a:spcBef>
                <a:spcPts val="0"/>
              </a:spcBef>
              <a:spcAft>
                <a:spcPts val="0"/>
              </a:spcAft>
              <a:buNone/>
            </a:pPr>
            <a:endParaRPr sz="900">
              <a:solidFill>
                <a:srgbClr val="FFFFFF"/>
              </a:solidFill>
              <a:latin typeface="Raleway"/>
              <a:ea typeface="Raleway"/>
              <a:cs typeface="Raleway"/>
              <a:sym typeface="Raleway"/>
            </a:endParaRPr>
          </a:p>
          <a:p>
            <a:pPr marL="0" lvl="0" indent="0" algn="l" rtl="0">
              <a:spcBef>
                <a:spcPts val="0"/>
              </a:spcBef>
              <a:spcAft>
                <a:spcPts val="0"/>
              </a:spcAft>
              <a:buNone/>
            </a:pPr>
            <a:r>
              <a:rPr lang="en" sz="900">
                <a:solidFill>
                  <a:srgbClr val="FFFFFF"/>
                </a:solidFill>
                <a:latin typeface="Raleway"/>
                <a:ea typeface="Raleway"/>
                <a:cs typeface="Raleway"/>
                <a:sym typeface="Raleway"/>
              </a:rPr>
              <a:t>Examples:</a:t>
            </a:r>
            <a:endParaRPr sz="900">
              <a:solidFill>
                <a:srgbClr val="FFFFFF"/>
              </a:solidFill>
              <a:latin typeface="Raleway"/>
              <a:ea typeface="Raleway"/>
              <a:cs typeface="Raleway"/>
              <a:sym typeface="Raleway"/>
            </a:endParaRPr>
          </a:p>
          <a:p>
            <a:pPr marL="0" lvl="0" indent="0" algn="l" rtl="0">
              <a:spcBef>
                <a:spcPts val="0"/>
              </a:spcBef>
              <a:spcAft>
                <a:spcPts val="0"/>
              </a:spcAft>
              <a:buClr>
                <a:srgbClr val="000000"/>
              </a:buClr>
              <a:buSzPts val="1100"/>
              <a:buFont typeface="Arial"/>
              <a:buNone/>
            </a:pPr>
            <a:endParaRPr sz="900">
              <a:solidFill>
                <a:srgbClr val="FFFFFF"/>
              </a:solidFill>
              <a:latin typeface="Raleway"/>
              <a:ea typeface="Raleway"/>
              <a:cs typeface="Raleway"/>
              <a:sym typeface="Raleway"/>
            </a:endParaRPr>
          </a:p>
          <a:p>
            <a:pPr marL="0" lvl="0" indent="0" algn="l" rtl="0">
              <a:spcBef>
                <a:spcPts val="0"/>
              </a:spcBef>
              <a:spcAft>
                <a:spcPts val="0"/>
              </a:spcAft>
              <a:buNone/>
            </a:pPr>
            <a:endParaRPr sz="900">
              <a:solidFill>
                <a:srgbClr val="FFFFFF"/>
              </a:solidFill>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F1E0"/>
        </a:solidFill>
        <a:effectLst/>
      </p:bgPr>
    </p:bg>
    <p:spTree>
      <p:nvGrpSpPr>
        <p:cNvPr id="1" name="Shape 866"/>
        <p:cNvGrpSpPr/>
        <p:nvPr/>
      </p:nvGrpSpPr>
      <p:grpSpPr>
        <a:xfrm>
          <a:off x="0" y="0"/>
          <a:ext cx="0" cy="0"/>
          <a:chOff x="0" y="0"/>
          <a:chExt cx="0" cy="0"/>
        </a:xfrm>
      </p:grpSpPr>
      <p:sp>
        <p:nvSpPr>
          <p:cNvPr id="867" name="Google Shape;867;p68"/>
          <p:cNvSpPr txBox="1"/>
          <p:nvPr/>
        </p:nvSpPr>
        <p:spPr>
          <a:xfrm>
            <a:off x="2392450" y="838106"/>
            <a:ext cx="5769300" cy="10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222222"/>
                </a:solidFill>
                <a:latin typeface="Raleway"/>
                <a:ea typeface="Raleway"/>
                <a:cs typeface="Raleway"/>
                <a:sym typeface="Raleway"/>
              </a:rPr>
              <a:t>Now you can use any emoji as an icon!</a:t>
            </a:r>
            <a:endParaRPr>
              <a:solidFill>
                <a:srgbClr val="222222"/>
              </a:solidFill>
              <a:latin typeface="Raleway"/>
              <a:ea typeface="Raleway"/>
              <a:cs typeface="Raleway"/>
              <a:sym typeface="Raleway"/>
            </a:endParaRPr>
          </a:p>
          <a:p>
            <a:pPr marL="0" lvl="0" indent="0" algn="l" rtl="0">
              <a:spcBef>
                <a:spcPts val="0"/>
              </a:spcBef>
              <a:spcAft>
                <a:spcPts val="0"/>
              </a:spcAft>
              <a:buClr>
                <a:srgbClr val="000000"/>
              </a:buClr>
              <a:buSzPts val="1100"/>
              <a:buFont typeface="Arial"/>
              <a:buNone/>
            </a:pPr>
            <a:r>
              <a:rPr lang="en">
                <a:solidFill>
                  <a:srgbClr val="222222"/>
                </a:solidFill>
                <a:latin typeface="Raleway"/>
                <a:ea typeface="Raleway"/>
                <a:cs typeface="Raleway"/>
                <a:sym typeface="Raleway"/>
              </a:rPr>
              <a:t>And of course it resizes without losing quality and you can change the color.</a:t>
            </a:r>
            <a:endParaRPr>
              <a:solidFill>
                <a:srgbClr val="222222"/>
              </a:solidFill>
              <a:latin typeface="Raleway"/>
              <a:ea typeface="Raleway"/>
              <a:cs typeface="Raleway"/>
              <a:sym typeface="Raleway"/>
            </a:endParaRPr>
          </a:p>
          <a:p>
            <a:pPr marL="0" lvl="0" indent="0" algn="l" rtl="0">
              <a:spcBef>
                <a:spcPts val="0"/>
              </a:spcBef>
              <a:spcAft>
                <a:spcPts val="0"/>
              </a:spcAft>
              <a:buNone/>
            </a:pPr>
            <a:endParaRPr>
              <a:solidFill>
                <a:srgbClr val="222222"/>
              </a:solidFill>
              <a:latin typeface="Raleway"/>
              <a:ea typeface="Raleway"/>
              <a:cs typeface="Raleway"/>
              <a:sym typeface="Raleway"/>
            </a:endParaRPr>
          </a:p>
          <a:p>
            <a:pPr marL="0" lvl="0" indent="0" algn="l" rtl="0">
              <a:spcBef>
                <a:spcPts val="0"/>
              </a:spcBef>
              <a:spcAft>
                <a:spcPts val="0"/>
              </a:spcAft>
              <a:buNone/>
            </a:pPr>
            <a:r>
              <a:rPr lang="en">
                <a:solidFill>
                  <a:srgbClr val="222222"/>
                </a:solidFill>
                <a:latin typeface="Raleway"/>
                <a:ea typeface="Raleway"/>
                <a:cs typeface="Raleway"/>
                <a:sym typeface="Raleway"/>
              </a:rPr>
              <a:t>How? Follow Google instructions </a:t>
            </a:r>
            <a:r>
              <a:rPr lang="en" u="sng">
                <a:solidFill>
                  <a:srgbClr val="222222"/>
                </a:solidFill>
                <a:latin typeface="Raleway"/>
                <a:ea typeface="Raleway"/>
                <a:cs typeface="Raleway"/>
                <a:sym typeface="Raleway"/>
                <a:hlinkClick r:id="rId3"/>
              </a:rPr>
              <a:t>https://twitter.com/googledocs/status/730087240156643328</a:t>
            </a:r>
            <a:endParaRPr>
              <a:solidFill>
                <a:srgbClr val="222222"/>
              </a:solidFill>
              <a:latin typeface="Raleway"/>
              <a:ea typeface="Raleway"/>
              <a:cs typeface="Raleway"/>
              <a:sym typeface="Raleway"/>
            </a:endParaRPr>
          </a:p>
          <a:p>
            <a:pPr marL="0" lvl="0" indent="0" algn="l" rtl="0">
              <a:spcBef>
                <a:spcPts val="0"/>
              </a:spcBef>
              <a:spcAft>
                <a:spcPts val="0"/>
              </a:spcAft>
              <a:buNone/>
            </a:pPr>
            <a:endParaRPr>
              <a:solidFill>
                <a:srgbClr val="222222"/>
              </a:solidFill>
              <a:latin typeface="Raleway"/>
              <a:ea typeface="Raleway"/>
              <a:cs typeface="Raleway"/>
              <a:sym typeface="Raleway"/>
            </a:endParaRPr>
          </a:p>
          <a:p>
            <a:pPr marL="0" lvl="0" indent="0" algn="l" rtl="0">
              <a:spcBef>
                <a:spcPts val="0"/>
              </a:spcBef>
              <a:spcAft>
                <a:spcPts val="0"/>
              </a:spcAft>
              <a:buNone/>
            </a:pPr>
            <a:endParaRPr>
              <a:solidFill>
                <a:srgbClr val="222222"/>
              </a:solidFill>
              <a:latin typeface="Raleway"/>
              <a:ea typeface="Raleway"/>
              <a:cs typeface="Raleway"/>
              <a:sym typeface="Raleway"/>
            </a:endParaRPr>
          </a:p>
          <a:p>
            <a:pPr marL="0" lvl="0" indent="0" algn="l" rtl="0">
              <a:spcBef>
                <a:spcPts val="0"/>
              </a:spcBef>
              <a:spcAft>
                <a:spcPts val="0"/>
              </a:spcAft>
              <a:buClr>
                <a:srgbClr val="000000"/>
              </a:buClr>
              <a:buSzPts val="1100"/>
              <a:buFont typeface="Arial"/>
              <a:buNone/>
            </a:pPr>
            <a:endParaRPr>
              <a:solidFill>
                <a:srgbClr val="222222"/>
              </a:solidFill>
              <a:latin typeface="Raleway"/>
              <a:ea typeface="Raleway"/>
              <a:cs typeface="Raleway"/>
              <a:sym typeface="Raleway"/>
            </a:endParaRPr>
          </a:p>
          <a:p>
            <a:pPr marL="0" lvl="0" indent="0" algn="l" rtl="0">
              <a:spcBef>
                <a:spcPts val="0"/>
              </a:spcBef>
              <a:spcAft>
                <a:spcPts val="0"/>
              </a:spcAft>
              <a:buNone/>
            </a:pPr>
            <a:endParaRPr>
              <a:solidFill>
                <a:srgbClr val="222222"/>
              </a:solidFill>
              <a:latin typeface="Raleway"/>
              <a:ea typeface="Raleway"/>
              <a:cs typeface="Raleway"/>
              <a:sym typeface="Raleway"/>
            </a:endParaRPr>
          </a:p>
        </p:txBody>
      </p:sp>
      <p:sp>
        <p:nvSpPr>
          <p:cNvPr id="868" name="Google Shape;868;p68"/>
          <p:cNvSpPr txBox="1"/>
          <p:nvPr/>
        </p:nvSpPr>
        <p:spPr>
          <a:xfrm>
            <a:off x="1036700" y="2352188"/>
            <a:ext cx="7327500" cy="192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22222"/>
                </a:solidFill>
                <a:latin typeface="Raleway"/>
                <a:ea typeface="Raleway"/>
                <a:cs typeface="Raleway"/>
                <a:sym typeface="Raleway"/>
              </a:rPr>
              <a:t>✋👆👉👍👤👦👧👨👩👪💃🏃💑❤😂😉😋😒😭👶😸🐟🍒🍔💣📌📖🔨🎃🎈🎨🏈🏰🌏🔌🔑</a:t>
            </a:r>
            <a:r>
              <a:rPr lang="en" sz="2400">
                <a:solidFill>
                  <a:srgbClr val="F5F1E0"/>
                </a:solidFill>
                <a:highlight>
                  <a:srgbClr val="222222"/>
                </a:highlight>
                <a:latin typeface="Raleway"/>
                <a:ea typeface="Raleway"/>
                <a:cs typeface="Raleway"/>
                <a:sym typeface="Raleway"/>
              </a:rPr>
              <a:t> and many more...</a:t>
            </a:r>
            <a:endParaRPr sz="2400">
              <a:solidFill>
                <a:srgbClr val="F5F1E0"/>
              </a:solidFill>
              <a:highlight>
                <a:srgbClr val="222222"/>
              </a:highlight>
              <a:latin typeface="Raleway"/>
              <a:ea typeface="Raleway"/>
              <a:cs typeface="Raleway"/>
              <a:sym typeface="Raleway"/>
            </a:endParaRPr>
          </a:p>
        </p:txBody>
      </p:sp>
      <p:sp>
        <p:nvSpPr>
          <p:cNvPr id="869" name="Google Shape;869;p68"/>
          <p:cNvSpPr txBox="1"/>
          <p:nvPr/>
        </p:nvSpPr>
        <p:spPr>
          <a:xfrm>
            <a:off x="877575" y="909011"/>
            <a:ext cx="1440600" cy="97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600">
                <a:solidFill>
                  <a:srgbClr val="A8122A"/>
                </a:solidFill>
              </a:rPr>
              <a:t>😉</a:t>
            </a:r>
            <a:endParaRPr sz="9600">
              <a:solidFill>
                <a:srgbClr val="A8122A"/>
              </a:solidFill>
            </a:endParaRPr>
          </a:p>
        </p:txBody>
      </p:sp>
      <p:sp>
        <p:nvSpPr>
          <p:cNvPr id="870" name="Google Shape;870;p68"/>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p:nvPr/>
        </p:nvSpPr>
        <p:spPr>
          <a:xfrm>
            <a:off x="5993655" y="1267208"/>
            <a:ext cx="2676000" cy="3497100"/>
          </a:xfrm>
          <a:prstGeom prst="rightArrowCallout">
            <a:avLst>
              <a:gd name="adj1" fmla="val 12817"/>
              <a:gd name="adj2" fmla="val 14101"/>
              <a:gd name="adj3" fmla="val 18037"/>
              <a:gd name="adj4" fmla="val 78813"/>
            </a:avLst>
          </a:prstGeom>
          <a:solidFill>
            <a:srgbClr val="FFFFFF"/>
          </a:solidFill>
          <a:ln w="3810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Raleway"/>
              <a:ea typeface="Raleway"/>
              <a:cs typeface="Raleway"/>
              <a:sym typeface="Raleway"/>
            </a:endParaRPr>
          </a:p>
        </p:txBody>
      </p:sp>
      <p:sp>
        <p:nvSpPr>
          <p:cNvPr id="146" name="Google Shape;146;p28"/>
          <p:cNvSpPr/>
          <p:nvPr/>
        </p:nvSpPr>
        <p:spPr>
          <a:xfrm>
            <a:off x="3500467" y="1267208"/>
            <a:ext cx="2676000" cy="3497100"/>
          </a:xfrm>
          <a:prstGeom prst="rightArrowCallout">
            <a:avLst>
              <a:gd name="adj1" fmla="val 12817"/>
              <a:gd name="adj2" fmla="val 14101"/>
              <a:gd name="adj3" fmla="val 18037"/>
              <a:gd name="adj4" fmla="val 78813"/>
            </a:avLst>
          </a:prstGeom>
          <a:solidFill>
            <a:srgbClr val="FFFFFF"/>
          </a:solid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Raleway"/>
              <a:ea typeface="Raleway"/>
              <a:cs typeface="Raleway"/>
              <a:sym typeface="Raleway"/>
            </a:endParaRPr>
          </a:p>
        </p:txBody>
      </p:sp>
      <p:sp>
        <p:nvSpPr>
          <p:cNvPr id="147" name="Google Shape;147;p28"/>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148" name="Google Shape;148;p28"/>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149" name="Google Shape;149;p28"/>
          <p:cNvSpPr/>
          <p:nvPr/>
        </p:nvSpPr>
        <p:spPr>
          <a:xfrm>
            <a:off x="976750" y="1267208"/>
            <a:ext cx="2676000" cy="3497100"/>
          </a:xfrm>
          <a:prstGeom prst="rightArrowCallout">
            <a:avLst>
              <a:gd name="adj1" fmla="val 12817"/>
              <a:gd name="adj2" fmla="val 14101"/>
              <a:gd name="adj3" fmla="val 18037"/>
              <a:gd name="adj4" fmla="val 78813"/>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Raleway"/>
              <a:ea typeface="Raleway"/>
              <a:cs typeface="Raleway"/>
              <a:sym typeface="Raleway"/>
            </a:endParaRPr>
          </a:p>
        </p:txBody>
      </p:sp>
      <p:pic>
        <p:nvPicPr>
          <p:cNvPr id="150" name="Google Shape;150;p28" descr="Apache Tika 1.0 erschienen" title="Apache: Tika durchsucht 1.200 Dateiformate"/>
          <p:cNvPicPr preferRelativeResize="0"/>
          <p:nvPr/>
        </p:nvPicPr>
        <p:blipFill>
          <a:blip r:embed="rId3">
            <a:alphaModFix/>
          </a:blip>
          <a:stretch>
            <a:fillRect/>
          </a:stretch>
        </p:blipFill>
        <p:spPr>
          <a:xfrm>
            <a:off x="1050975" y="3631663"/>
            <a:ext cx="1923750" cy="1082100"/>
          </a:xfrm>
          <a:prstGeom prst="rect">
            <a:avLst/>
          </a:prstGeom>
          <a:noFill/>
          <a:ln>
            <a:noFill/>
          </a:ln>
        </p:spPr>
      </p:pic>
      <p:sp>
        <p:nvSpPr>
          <p:cNvPr id="151" name="Google Shape;151;p28"/>
          <p:cNvSpPr txBox="1">
            <a:spLocks noGrp="1"/>
          </p:cNvSpPr>
          <p:nvPr>
            <p:ph type="sldNum" idx="12"/>
          </p:nvPr>
        </p:nvSpPr>
        <p:spPr>
          <a:xfrm>
            <a:off x="4297650" y="484079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pic>
        <p:nvPicPr>
          <p:cNvPr id="152" name="Google Shape;152;p28" descr="https://funthon.files.wordpress.com/2017/05/bs.png?w=772"/>
          <p:cNvPicPr preferRelativeResize="0"/>
          <p:nvPr/>
        </p:nvPicPr>
        <p:blipFill rotWithShape="1">
          <a:blip r:embed="rId4">
            <a:alphaModFix/>
          </a:blip>
          <a:srcRect t="-15009" b="15009"/>
          <a:stretch/>
        </p:blipFill>
        <p:spPr>
          <a:xfrm>
            <a:off x="1050975" y="3047263"/>
            <a:ext cx="2038526" cy="876675"/>
          </a:xfrm>
          <a:prstGeom prst="rect">
            <a:avLst/>
          </a:prstGeom>
          <a:noFill/>
          <a:ln>
            <a:noFill/>
          </a:ln>
        </p:spPr>
      </p:pic>
      <p:pic>
        <p:nvPicPr>
          <p:cNvPr id="153" name="Google Shape;153;p28" descr="Richard Nixon Foundation logo"/>
          <p:cNvPicPr preferRelativeResize="0"/>
          <p:nvPr/>
        </p:nvPicPr>
        <p:blipFill>
          <a:blip r:embed="rId5">
            <a:alphaModFix/>
          </a:blip>
          <a:stretch>
            <a:fillRect/>
          </a:stretch>
        </p:blipFill>
        <p:spPr>
          <a:xfrm>
            <a:off x="1336249" y="1960588"/>
            <a:ext cx="1353200" cy="1353175"/>
          </a:xfrm>
          <a:prstGeom prst="rect">
            <a:avLst/>
          </a:prstGeom>
          <a:noFill/>
          <a:ln>
            <a:noFill/>
          </a:ln>
        </p:spPr>
      </p:pic>
      <p:sp>
        <p:nvSpPr>
          <p:cNvPr id="154" name="Google Shape;154;p28"/>
          <p:cNvSpPr txBox="1"/>
          <p:nvPr/>
        </p:nvSpPr>
        <p:spPr>
          <a:xfrm>
            <a:off x="3500475" y="1734775"/>
            <a:ext cx="2208900" cy="5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u="sng" dirty="0">
                <a:latin typeface="Oswald"/>
                <a:ea typeface="Oswald"/>
                <a:cs typeface="Oswald"/>
                <a:sym typeface="Oswald"/>
              </a:rPr>
              <a:t>Corr</a:t>
            </a:r>
            <a:r>
              <a:rPr lang="en" sz="1800" i="1" dirty="0">
                <a:latin typeface="Oswald"/>
                <a:ea typeface="Oswald"/>
                <a:cs typeface="Oswald"/>
                <a:sym typeface="Oswald"/>
              </a:rPr>
              <a:t>elation </a:t>
            </a:r>
            <a:r>
              <a:rPr lang="en" sz="1800" i="1" u="sng" dirty="0">
                <a:latin typeface="Oswald"/>
                <a:ea typeface="Oswald"/>
                <a:cs typeface="Oswald"/>
                <a:sym typeface="Oswald"/>
              </a:rPr>
              <a:t>Ex</a:t>
            </a:r>
            <a:r>
              <a:rPr lang="en" sz="1800" i="1" dirty="0">
                <a:latin typeface="Oswald"/>
                <a:ea typeface="Oswald"/>
                <a:cs typeface="Oswald"/>
                <a:sym typeface="Oswald"/>
              </a:rPr>
              <a:t>planation</a:t>
            </a:r>
            <a:endParaRPr sz="1800" i="1" dirty="0">
              <a:latin typeface="Oswald"/>
              <a:ea typeface="Oswald"/>
              <a:cs typeface="Oswald"/>
              <a:sym typeface="Oswald"/>
            </a:endParaRPr>
          </a:p>
          <a:p>
            <a:pPr marL="0" lvl="0" indent="0" algn="l" rtl="0">
              <a:spcBef>
                <a:spcPts val="0"/>
              </a:spcBef>
              <a:spcAft>
                <a:spcPts val="0"/>
              </a:spcAft>
              <a:buNone/>
            </a:pPr>
            <a:r>
              <a:rPr lang="en" sz="3600" dirty="0">
                <a:latin typeface="Oswald"/>
                <a:ea typeface="Oswald"/>
                <a:cs typeface="Oswald"/>
                <a:sym typeface="Oswald"/>
              </a:rPr>
              <a:t>   (</a:t>
            </a:r>
            <a:r>
              <a:rPr lang="en" sz="3600" dirty="0" err="1">
                <a:latin typeface="Oswald"/>
                <a:ea typeface="Oswald"/>
                <a:cs typeface="Oswald"/>
                <a:sym typeface="Oswald"/>
              </a:rPr>
              <a:t>CorEX</a:t>
            </a:r>
            <a:r>
              <a:rPr lang="en" sz="3600" dirty="0">
                <a:latin typeface="Oswald"/>
                <a:ea typeface="Oswald"/>
                <a:cs typeface="Oswald"/>
                <a:sym typeface="Oswald"/>
              </a:rPr>
              <a:t>)</a:t>
            </a:r>
            <a:endParaRPr sz="3600" dirty="0">
              <a:latin typeface="Oswald"/>
              <a:ea typeface="Oswald"/>
              <a:cs typeface="Oswald"/>
              <a:sym typeface="Oswald"/>
            </a:endParaRPr>
          </a:p>
        </p:txBody>
      </p:sp>
      <p:sp>
        <p:nvSpPr>
          <p:cNvPr id="155" name="Google Shape;155;p28"/>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Workflow</a:t>
            </a:r>
            <a:endParaRPr sz="3000"/>
          </a:p>
        </p:txBody>
      </p:sp>
      <p:sp>
        <p:nvSpPr>
          <p:cNvPr id="156" name="Google Shape;156;p28"/>
          <p:cNvSpPr txBox="1"/>
          <p:nvPr/>
        </p:nvSpPr>
        <p:spPr>
          <a:xfrm>
            <a:off x="1228200" y="1366513"/>
            <a:ext cx="1569300" cy="47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aleway"/>
                <a:ea typeface="Raleway"/>
                <a:cs typeface="Raleway"/>
                <a:sym typeface="Raleway"/>
              </a:rPr>
              <a:t>Cleaning</a:t>
            </a:r>
            <a:endParaRPr sz="1800">
              <a:latin typeface="Raleway"/>
              <a:ea typeface="Raleway"/>
              <a:cs typeface="Raleway"/>
              <a:sym typeface="Raleway"/>
            </a:endParaRPr>
          </a:p>
        </p:txBody>
      </p:sp>
      <p:sp>
        <p:nvSpPr>
          <p:cNvPr id="157" name="Google Shape;157;p28"/>
          <p:cNvSpPr txBox="1"/>
          <p:nvPr/>
        </p:nvSpPr>
        <p:spPr>
          <a:xfrm>
            <a:off x="3756925" y="1366513"/>
            <a:ext cx="1569300" cy="47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aleway"/>
                <a:ea typeface="Raleway"/>
                <a:cs typeface="Raleway"/>
                <a:sym typeface="Raleway"/>
              </a:rPr>
              <a:t>Modeling</a:t>
            </a:r>
            <a:endParaRPr sz="1800">
              <a:latin typeface="Raleway"/>
              <a:ea typeface="Raleway"/>
              <a:cs typeface="Raleway"/>
              <a:sym typeface="Raleway"/>
            </a:endParaRPr>
          </a:p>
        </p:txBody>
      </p:sp>
      <p:sp>
        <p:nvSpPr>
          <p:cNvPr id="158" name="Google Shape;158;p28"/>
          <p:cNvSpPr txBox="1"/>
          <p:nvPr/>
        </p:nvSpPr>
        <p:spPr>
          <a:xfrm>
            <a:off x="6285650" y="1366513"/>
            <a:ext cx="1569300" cy="47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aleway"/>
                <a:ea typeface="Raleway"/>
                <a:cs typeface="Raleway"/>
                <a:sym typeface="Raleway"/>
              </a:rPr>
              <a:t>Visualization</a:t>
            </a:r>
            <a:endParaRPr sz="1800">
              <a:latin typeface="Raleway"/>
              <a:ea typeface="Raleway"/>
              <a:cs typeface="Raleway"/>
              <a:sym typeface="Raleway"/>
            </a:endParaRPr>
          </a:p>
        </p:txBody>
      </p:sp>
      <p:sp>
        <p:nvSpPr>
          <p:cNvPr id="159" name="Google Shape;159;p28"/>
          <p:cNvSpPr txBox="1"/>
          <p:nvPr/>
        </p:nvSpPr>
        <p:spPr>
          <a:xfrm>
            <a:off x="3432201" y="3569325"/>
            <a:ext cx="2208900" cy="36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aleway"/>
                <a:ea typeface="Raleway"/>
                <a:cs typeface="Raleway"/>
                <a:sym typeface="Raleway"/>
              </a:rPr>
              <a:t>1. I am not a </a:t>
            </a:r>
            <a:r>
              <a:rPr lang="en" sz="1000">
                <a:solidFill>
                  <a:srgbClr val="FFFFFF"/>
                </a:solidFill>
                <a:highlight>
                  <a:srgbClr val="FF0000"/>
                </a:highlight>
                <a:latin typeface="Raleway"/>
                <a:ea typeface="Raleway"/>
                <a:cs typeface="Raleway"/>
                <a:sym typeface="Raleway"/>
              </a:rPr>
              <a:t>crook</a:t>
            </a:r>
            <a:r>
              <a:rPr lang="en" sz="1000">
                <a:latin typeface="Raleway"/>
                <a:ea typeface="Raleway"/>
                <a:cs typeface="Raleway"/>
                <a:sym typeface="Raleway"/>
              </a:rPr>
              <a:t>. Lets </a:t>
            </a:r>
            <a:r>
              <a:rPr lang="en" sz="1000">
                <a:solidFill>
                  <a:srgbClr val="FFFFFF"/>
                </a:solidFill>
                <a:highlight>
                  <a:srgbClr val="FF0000"/>
                </a:highlight>
                <a:latin typeface="Raleway"/>
                <a:ea typeface="Raleway"/>
                <a:cs typeface="Raleway"/>
                <a:sym typeface="Raleway"/>
              </a:rPr>
              <a:t>break-in</a:t>
            </a:r>
            <a:endParaRPr sz="1000">
              <a:solidFill>
                <a:srgbClr val="FFFFFF"/>
              </a:solidFill>
              <a:highlight>
                <a:srgbClr val="FF0000"/>
              </a:highlight>
              <a:latin typeface="Raleway"/>
              <a:ea typeface="Raleway"/>
              <a:cs typeface="Raleway"/>
              <a:sym typeface="Raleway"/>
            </a:endParaRPr>
          </a:p>
          <a:p>
            <a:pPr marL="0" lvl="0" indent="0" algn="l" rtl="0">
              <a:spcBef>
                <a:spcPts val="0"/>
              </a:spcBef>
              <a:spcAft>
                <a:spcPts val="0"/>
              </a:spcAft>
              <a:buNone/>
            </a:pPr>
            <a:r>
              <a:rPr lang="en" sz="1000">
                <a:latin typeface="Raleway"/>
                <a:ea typeface="Raleway"/>
                <a:cs typeface="Raleway"/>
                <a:sym typeface="Raleway"/>
              </a:rPr>
              <a:t>2. </a:t>
            </a:r>
            <a:r>
              <a:rPr lang="en" sz="1000">
                <a:solidFill>
                  <a:srgbClr val="FFFFFF"/>
                </a:solidFill>
                <a:highlight>
                  <a:srgbClr val="6AA84F"/>
                </a:highlight>
                <a:latin typeface="Raleway"/>
                <a:ea typeface="Raleway"/>
                <a:cs typeface="Raleway"/>
                <a:sym typeface="Raleway"/>
              </a:rPr>
              <a:t>Pay</a:t>
            </a:r>
            <a:r>
              <a:rPr lang="en" sz="1000">
                <a:latin typeface="Raleway"/>
                <a:ea typeface="Raleway"/>
                <a:cs typeface="Raleway"/>
                <a:sym typeface="Raleway"/>
              </a:rPr>
              <a:t> them with campaign </a:t>
            </a:r>
            <a:r>
              <a:rPr lang="en" sz="1000">
                <a:solidFill>
                  <a:srgbClr val="FFFFFF"/>
                </a:solidFill>
                <a:highlight>
                  <a:srgbClr val="6AA84F"/>
                </a:highlight>
                <a:latin typeface="Raleway"/>
                <a:ea typeface="Raleway"/>
                <a:cs typeface="Raleway"/>
                <a:sym typeface="Raleway"/>
              </a:rPr>
              <a:t>money</a:t>
            </a:r>
            <a:endParaRPr sz="1000">
              <a:solidFill>
                <a:srgbClr val="FFFFFF"/>
              </a:solidFill>
              <a:highlight>
                <a:srgbClr val="6AA84F"/>
              </a:highlight>
              <a:latin typeface="Raleway"/>
              <a:ea typeface="Raleway"/>
              <a:cs typeface="Raleway"/>
              <a:sym typeface="Raleway"/>
            </a:endParaRPr>
          </a:p>
        </p:txBody>
      </p:sp>
      <p:pic>
        <p:nvPicPr>
          <p:cNvPr id="160" name="Google Shape;160;p28" descr="Book of Lost Books"/>
          <p:cNvPicPr preferRelativeResize="0"/>
          <p:nvPr/>
        </p:nvPicPr>
        <p:blipFill>
          <a:blip r:embed="rId6">
            <a:alphaModFix/>
          </a:blip>
          <a:stretch>
            <a:fillRect/>
          </a:stretch>
        </p:blipFill>
        <p:spPr>
          <a:xfrm>
            <a:off x="4045974" y="2634794"/>
            <a:ext cx="991200" cy="612619"/>
          </a:xfrm>
          <a:prstGeom prst="rect">
            <a:avLst/>
          </a:prstGeom>
          <a:noFill/>
          <a:ln>
            <a:noFill/>
          </a:ln>
        </p:spPr>
      </p:pic>
      <p:sp>
        <p:nvSpPr>
          <p:cNvPr id="161" name="Google Shape;161;p28"/>
          <p:cNvSpPr/>
          <p:nvPr/>
        </p:nvSpPr>
        <p:spPr>
          <a:xfrm>
            <a:off x="4399525" y="3280689"/>
            <a:ext cx="284100" cy="361500"/>
          </a:xfrm>
          <a:prstGeom prst="down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sp>
        <p:nvSpPr>
          <p:cNvPr id="162" name="Google Shape;162;p28"/>
          <p:cNvSpPr/>
          <p:nvPr/>
        </p:nvSpPr>
        <p:spPr>
          <a:xfrm rot="2250603">
            <a:off x="4030251" y="3998244"/>
            <a:ext cx="375923" cy="454943"/>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txBox="1"/>
          <p:nvPr/>
        </p:nvSpPr>
        <p:spPr>
          <a:xfrm>
            <a:off x="3468600" y="4395738"/>
            <a:ext cx="1161300" cy="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highlight>
                  <a:srgbClr val="FF0000"/>
                </a:highlight>
                <a:latin typeface="Raleway"/>
                <a:ea typeface="Raleway"/>
                <a:cs typeface="Raleway"/>
                <a:sym typeface="Raleway"/>
              </a:rPr>
              <a:t>crook, burglars</a:t>
            </a:r>
            <a:endParaRPr sz="1000">
              <a:solidFill>
                <a:srgbClr val="FFFFFF"/>
              </a:solidFill>
              <a:highlight>
                <a:srgbClr val="FF0000"/>
              </a:highlight>
              <a:latin typeface="Raleway"/>
              <a:ea typeface="Raleway"/>
              <a:cs typeface="Raleway"/>
              <a:sym typeface="Raleway"/>
            </a:endParaRPr>
          </a:p>
        </p:txBody>
      </p:sp>
      <p:sp>
        <p:nvSpPr>
          <p:cNvPr id="164" name="Google Shape;164;p28"/>
          <p:cNvSpPr txBox="1"/>
          <p:nvPr/>
        </p:nvSpPr>
        <p:spPr>
          <a:xfrm>
            <a:off x="4789075" y="4395738"/>
            <a:ext cx="1161300" cy="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highlight>
                  <a:srgbClr val="6AA84F"/>
                </a:highlight>
                <a:latin typeface="Raleway"/>
                <a:ea typeface="Raleway"/>
                <a:cs typeface="Raleway"/>
                <a:sym typeface="Raleway"/>
              </a:rPr>
              <a:t>pay, money </a:t>
            </a:r>
            <a:endParaRPr sz="1000">
              <a:solidFill>
                <a:srgbClr val="FFFFFF"/>
              </a:solidFill>
              <a:highlight>
                <a:srgbClr val="6AA84F"/>
              </a:highlight>
              <a:latin typeface="Raleway"/>
              <a:ea typeface="Raleway"/>
              <a:cs typeface="Raleway"/>
              <a:sym typeface="Raleway"/>
            </a:endParaRPr>
          </a:p>
        </p:txBody>
      </p:sp>
      <p:pic>
        <p:nvPicPr>
          <p:cNvPr id="165" name="Google Shape;165;p28" descr="http://doc.gold.ac.uk/~ttaal001/TT_DDI/wp-content/uploads/2019/01/marvel.png"/>
          <p:cNvPicPr preferRelativeResize="0"/>
          <p:nvPr/>
        </p:nvPicPr>
        <p:blipFill>
          <a:blip r:embed="rId7">
            <a:alphaModFix/>
          </a:blip>
          <a:stretch>
            <a:fillRect/>
          </a:stretch>
        </p:blipFill>
        <p:spPr>
          <a:xfrm>
            <a:off x="6176487" y="2618388"/>
            <a:ext cx="1815089" cy="794700"/>
          </a:xfrm>
          <a:prstGeom prst="rect">
            <a:avLst/>
          </a:prstGeom>
          <a:noFill/>
          <a:ln>
            <a:noFill/>
          </a:ln>
        </p:spPr>
      </p:pic>
      <p:sp>
        <p:nvSpPr>
          <p:cNvPr id="166" name="Google Shape;166;p28"/>
          <p:cNvSpPr/>
          <p:nvPr/>
        </p:nvSpPr>
        <p:spPr>
          <a:xfrm rot="-2250052" flipH="1">
            <a:off x="4721201" y="3990939"/>
            <a:ext cx="386843" cy="501147"/>
          </a:xfrm>
          <a:prstGeom prst="downArrow">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AA84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29"/>
          <p:cNvSpPr txBox="1">
            <a:spLocks noGrp="1"/>
          </p:cNvSpPr>
          <p:nvPr>
            <p:ph type="sldNum" idx="12"/>
          </p:nvPr>
        </p:nvSpPr>
        <p:spPr>
          <a:xfrm>
            <a:off x="4297650" y="524099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173" name="Google Shape;173;p29"/>
          <p:cNvSpPr txBox="1"/>
          <p:nvPr/>
        </p:nvSpPr>
        <p:spPr>
          <a:xfrm>
            <a:off x="1608950" y="1152625"/>
            <a:ext cx="7654800" cy="1695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latin typeface="Raleway"/>
                <a:ea typeface="Raleway"/>
                <a:cs typeface="Raleway"/>
                <a:sym typeface="Raleway"/>
              </a:rPr>
              <a:t>1: </a:t>
            </a:r>
            <a:r>
              <a:rPr lang="en" sz="1200">
                <a:solidFill>
                  <a:srgbClr val="FF0000"/>
                </a:solidFill>
                <a:latin typeface="Raleway"/>
                <a:ea typeface="Raleway"/>
                <a:cs typeface="Raleway"/>
                <a:sym typeface="Raleway"/>
              </a:rPr>
              <a:t>money</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hunt</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dollars</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million</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thousand</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cash</a:t>
            </a:r>
            <a:r>
              <a:rPr lang="en" sz="1200">
                <a:latin typeface="Raleway"/>
                <a:ea typeface="Raleway"/>
                <a:cs typeface="Raleway"/>
                <a:sym typeface="Raleway"/>
              </a:rPr>
              <a:t>, fees, discussed, clemency, bittman</a:t>
            </a:r>
            <a:endParaRPr sz="1200">
              <a:latin typeface="Raleway"/>
              <a:ea typeface="Raleway"/>
              <a:cs typeface="Raleway"/>
              <a:sym typeface="Raleway"/>
            </a:endParaRPr>
          </a:p>
          <a:p>
            <a:pPr marL="0" lvl="0" indent="0" algn="l" rtl="0">
              <a:lnSpc>
                <a:spcPct val="150000"/>
              </a:lnSpc>
              <a:spcBef>
                <a:spcPts val="0"/>
              </a:spcBef>
              <a:spcAft>
                <a:spcPts val="0"/>
              </a:spcAft>
              <a:buNone/>
            </a:pPr>
            <a:r>
              <a:rPr lang="en" sz="1200">
                <a:latin typeface="Raleway"/>
                <a:ea typeface="Raleway"/>
                <a:cs typeface="Raleway"/>
                <a:sym typeface="Raleway"/>
              </a:rPr>
              <a:t>2: </a:t>
            </a:r>
            <a:r>
              <a:rPr lang="en" sz="1200">
                <a:solidFill>
                  <a:srgbClr val="FF0000"/>
                </a:solidFill>
                <a:latin typeface="Raleway"/>
                <a:ea typeface="Raleway"/>
                <a:cs typeface="Raleway"/>
                <a:sym typeface="Raleway"/>
              </a:rPr>
              <a:t>president</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national</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security</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privileged</a:t>
            </a:r>
            <a:r>
              <a:rPr lang="en" sz="1200">
                <a:latin typeface="Raleway"/>
                <a:ea typeface="Raleway"/>
                <a:cs typeface="Raleway"/>
                <a:sym typeface="Raleway"/>
              </a:rPr>
              <a:t>, personal, point, total, involving, bar, directed</a:t>
            </a:r>
            <a:endParaRPr sz="1200">
              <a:latin typeface="Raleway"/>
              <a:ea typeface="Raleway"/>
              <a:cs typeface="Raleway"/>
              <a:sym typeface="Raleway"/>
            </a:endParaRPr>
          </a:p>
          <a:p>
            <a:pPr marL="0" lvl="0" indent="0" algn="l" rtl="0">
              <a:lnSpc>
                <a:spcPct val="150000"/>
              </a:lnSpc>
              <a:spcBef>
                <a:spcPts val="0"/>
              </a:spcBef>
              <a:spcAft>
                <a:spcPts val="0"/>
              </a:spcAft>
              <a:buNone/>
            </a:pPr>
            <a:r>
              <a:rPr lang="en" sz="1200">
                <a:latin typeface="Raleway"/>
                <a:ea typeface="Raleway"/>
                <a:cs typeface="Raleway"/>
                <a:sym typeface="Raleway"/>
              </a:rPr>
              <a:t>3: </a:t>
            </a:r>
            <a:r>
              <a:rPr lang="en" sz="1200">
                <a:solidFill>
                  <a:srgbClr val="FF0000"/>
                </a:solidFill>
                <a:latin typeface="Raleway"/>
                <a:ea typeface="Raleway"/>
                <a:cs typeface="Raleway"/>
                <a:sym typeface="Raleway"/>
              </a:rPr>
              <a:t>house</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white</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jury</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grand</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staff</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members</a:t>
            </a:r>
            <a:r>
              <a:rPr lang="en" sz="1200">
                <a:latin typeface="Raleway"/>
                <a:ea typeface="Raleway"/>
                <a:cs typeface="Raleway"/>
                <a:sym typeface="Raleway"/>
              </a:rPr>
              <a:t>, wagons, take, ever, anderson</a:t>
            </a:r>
            <a:endParaRPr sz="1200">
              <a:latin typeface="Raleway"/>
              <a:ea typeface="Raleway"/>
              <a:cs typeface="Raleway"/>
              <a:sym typeface="Raleway"/>
            </a:endParaRPr>
          </a:p>
          <a:p>
            <a:pPr marL="0" lvl="0" indent="0" algn="l" rtl="0">
              <a:lnSpc>
                <a:spcPct val="150000"/>
              </a:lnSpc>
              <a:spcBef>
                <a:spcPts val="0"/>
              </a:spcBef>
              <a:spcAft>
                <a:spcPts val="0"/>
              </a:spcAft>
              <a:buNone/>
            </a:pPr>
            <a:r>
              <a:rPr lang="en" sz="1200">
                <a:latin typeface="Raleway"/>
                <a:ea typeface="Raleway"/>
                <a:cs typeface="Raleway"/>
                <a:sym typeface="Raleway"/>
              </a:rPr>
              <a:t>4: </a:t>
            </a:r>
            <a:r>
              <a:rPr lang="en" sz="1200">
                <a:solidFill>
                  <a:srgbClr val="FF0000"/>
                </a:solidFill>
                <a:latin typeface="Raleway"/>
                <a:ea typeface="Raleway"/>
                <a:cs typeface="Raleway"/>
                <a:sym typeface="Raleway"/>
              </a:rPr>
              <a:t>executive</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privilege</a:t>
            </a:r>
            <a:r>
              <a:rPr lang="en" sz="1200">
                <a:latin typeface="Raleway"/>
                <a:ea typeface="Raleway"/>
                <a:cs typeface="Raleway"/>
                <a:sym typeface="Raleway"/>
              </a:rPr>
              <a:t>, session, </a:t>
            </a:r>
            <a:r>
              <a:rPr lang="en" sz="1200">
                <a:solidFill>
                  <a:srgbClr val="FF0000"/>
                </a:solidFill>
                <a:latin typeface="Raleway"/>
                <a:ea typeface="Raleway"/>
                <a:cs typeface="Raleway"/>
                <a:sym typeface="Raleway"/>
              </a:rPr>
              <a:t>trial</a:t>
            </a:r>
            <a:r>
              <a:rPr lang="en" sz="1200">
                <a:latin typeface="Raleway"/>
                <a:ea typeface="Raleway"/>
                <a:cs typeface="Raleway"/>
                <a:sym typeface="Raleway"/>
              </a:rPr>
              <a:t>, united, states, advice, chapin, forthcoming, wonderful</a:t>
            </a:r>
            <a:endParaRPr sz="1200">
              <a:latin typeface="Raleway"/>
              <a:ea typeface="Raleway"/>
              <a:cs typeface="Raleway"/>
              <a:sym typeface="Raleway"/>
            </a:endParaRPr>
          </a:p>
          <a:p>
            <a:pPr marL="0" lvl="0" indent="0" algn="l" rtl="0">
              <a:lnSpc>
                <a:spcPct val="150000"/>
              </a:lnSpc>
              <a:spcBef>
                <a:spcPts val="0"/>
              </a:spcBef>
              <a:spcAft>
                <a:spcPts val="0"/>
              </a:spcAft>
              <a:buNone/>
            </a:pPr>
            <a:r>
              <a:rPr lang="en" sz="1200">
                <a:latin typeface="Raleway"/>
                <a:ea typeface="Raleway"/>
                <a:cs typeface="Raleway"/>
                <a:sym typeface="Raleway"/>
              </a:rPr>
              <a:t>5: </a:t>
            </a:r>
            <a:r>
              <a:rPr lang="en" sz="1200">
                <a:solidFill>
                  <a:srgbClr val="FF0000"/>
                </a:solidFill>
                <a:latin typeface="Raleway"/>
                <a:ea typeface="Raleway"/>
                <a:cs typeface="Raleway"/>
                <a:sym typeface="Raleway"/>
              </a:rPr>
              <a:t>attorney</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investigation</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general</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prosecutor</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charge</a:t>
            </a:r>
            <a:r>
              <a:rPr lang="en" sz="1200">
                <a:latin typeface="Raleway"/>
                <a:ea typeface="Raleway"/>
                <a:cs typeface="Raleway"/>
                <a:sym typeface="Raleway"/>
              </a:rPr>
              <a:t>, special, conducted, understood, conduct, meaning</a:t>
            </a:r>
            <a:endParaRPr sz="1200">
              <a:latin typeface="Raleway"/>
              <a:ea typeface="Raleway"/>
              <a:cs typeface="Raleway"/>
              <a:sym typeface="Raleway"/>
            </a:endParaRPr>
          </a:p>
          <a:p>
            <a:pPr marL="0" lvl="0" indent="0" algn="l" rtl="0">
              <a:lnSpc>
                <a:spcPct val="150000"/>
              </a:lnSpc>
              <a:spcBef>
                <a:spcPts val="0"/>
              </a:spcBef>
              <a:spcAft>
                <a:spcPts val="0"/>
              </a:spcAft>
              <a:buNone/>
            </a:pPr>
            <a:endParaRPr sz="1200">
              <a:latin typeface="Raleway"/>
              <a:ea typeface="Raleway"/>
              <a:cs typeface="Raleway"/>
              <a:sym typeface="Raleway"/>
            </a:endParaRPr>
          </a:p>
          <a:p>
            <a:pPr marL="0" lvl="0" indent="0" algn="l" rtl="0">
              <a:lnSpc>
                <a:spcPct val="150000"/>
              </a:lnSpc>
              <a:spcBef>
                <a:spcPts val="0"/>
              </a:spcBef>
              <a:spcAft>
                <a:spcPts val="0"/>
              </a:spcAft>
              <a:buNone/>
            </a:pPr>
            <a:endParaRPr sz="1200">
              <a:latin typeface="Raleway"/>
              <a:ea typeface="Raleway"/>
              <a:cs typeface="Raleway"/>
              <a:sym typeface="Raleway"/>
            </a:endParaRPr>
          </a:p>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r>
              <a:rPr lang="en">
                <a:latin typeface="Raleway"/>
                <a:ea typeface="Raleway"/>
                <a:cs typeface="Raleway"/>
                <a:sym typeface="Raleway"/>
              </a:rPr>
              <a:t> </a:t>
            </a:r>
            <a:endParaRPr>
              <a:latin typeface="Raleway"/>
              <a:ea typeface="Raleway"/>
              <a:cs typeface="Raleway"/>
              <a:sym typeface="Raleway"/>
            </a:endParaRPr>
          </a:p>
        </p:txBody>
      </p:sp>
      <p:sp>
        <p:nvSpPr>
          <p:cNvPr id="174" name="Google Shape;174;p29"/>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175" name="Google Shape;175;p29"/>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176" name="Google Shape;176;p29"/>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Work Flow</a:t>
            </a:r>
            <a:endParaRPr sz="3000"/>
          </a:p>
        </p:txBody>
      </p:sp>
      <p:sp>
        <p:nvSpPr>
          <p:cNvPr id="177" name="Google Shape;177;p29"/>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Topicgate: Part 1</a:t>
            </a:r>
            <a:endParaRPr sz="3000"/>
          </a:p>
        </p:txBody>
      </p:sp>
      <p:pic>
        <p:nvPicPr>
          <p:cNvPr id="178" name="Google Shape;178;p29" descr="https://www.history.com/.image/t_share/MTU4MjM5MzkzMTEzNDQ5ODkw/john-dean-515108232.jpg"/>
          <p:cNvPicPr preferRelativeResize="0"/>
          <p:nvPr/>
        </p:nvPicPr>
        <p:blipFill>
          <a:blip r:embed="rId3">
            <a:alphaModFix/>
          </a:blip>
          <a:stretch>
            <a:fillRect/>
          </a:stretch>
        </p:blipFill>
        <p:spPr>
          <a:xfrm>
            <a:off x="4632492" y="2684300"/>
            <a:ext cx="3013858" cy="1695300"/>
          </a:xfrm>
          <a:prstGeom prst="rect">
            <a:avLst/>
          </a:prstGeom>
          <a:noFill/>
          <a:ln>
            <a:noFill/>
          </a:ln>
        </p:spPr>
      </p:pic>
      <p:sp>
        <p:nvSpPr>
          <p:cNvPr id="179" name="Google Shape;179;p29"/>
          <p:cNvSpPr txBox="1"/>
          <p:nvPr/>
        </p:nvSpPr>
        <p:spPr>
          <a:xfrm>
            <a:off x="4576725" y="4477000"/>
            <a:ext cx="4934400" cy="66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latin typeface="Raleway"/>
                <a:ea typeface="Raleway"/>
                <a:cs typeface="Raleway"/>
                <a:sym typeface="Raleway"/>
              </a:rPr>
              <a:t>6: </a:t>
            </a:r>
            <a:r>
              <a:rPr lang="en" sz="1200">
                <a:solidFill>
                  <a:srgbClr val="FF0000"/>
                </a:solidFill>
                <a:latin typeface="Raleway"/>
                <a:ea typeface="Raleway"/>
                <a:cs typeface="Raleway"/>
                <a:sym typeface="Raleway"/>
              </a:rPr>
              <a:t>dean</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told</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petersen</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ehrlichman</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blackmail</a:t>
            </a:r>
            <a:r>
              <a:rPr lang="en" sz="1200">
                <a:latin typeface="Raleway"/>
                <a:ea typeface="Raleway"/>
                <a:cs typeface="Raleway"/>
                <a:sym typeface="Raleway"/>
              </a:rPr>
              <a:t>, said, remember, talked, talking, wanted</a:t>
            </a:r>
            <a:endParaRPr>
              <a:latin typeface="Raleway"/>
              <a:ea typeface="Raleway"/>
              <a:cs typeface="Raleway"/>
              <a:sym typeface="Raleway"/>
            </a:endParaRPr>
          </a:p>
        </p:txBody>
      </p:sp>
      <p:sp>
        <p:nvSpPr>
          <p:cNvPr id="180" name="Google Shape;180;p29"/>
          <p:cNvSpPr txBox="1"/>
          <p:nvPr/>
        </p:nvSpPr>
        <p:spPr>
          <a:xfrm>
            <a:off x="0" y="4477013"/>
            <a:ext cx="4377600" cy="666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latin typeface="Raleway"/>
                <a:ea typeface="Raleway"/>
                <a:cs typeface="Raleway"/>
                <a:sym typeface="Raleway"/>
              </a:rPr>
              <a:t>7: </a:t>
            </a:r>
            <a:r>
              <a:rPr lang="en" sz="1200">
                <a:solidFill>
                  <a:srgbClr val="FF0000"/>
                </a:solidFill>
                <a:latin typeface="Raleway"/>
                <a:ea typeface="Raleway"/>
                <a:cs typeface="Raleway"/>
                <a:sym typeface="Raleway"/>
              </a:rPr>
              <a:t>committee</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ervin</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senate</a:t>
            </a:r>
            <a:r>
              <a:rPr lang="en" sz="1200">
                <a:latin typeface="Raleway"/>
                <a:ea typeface="Raleway"/>
                <a:cs typeface="Raleway"/>
                <a:sym typeface="Raleway"/>
              </a:rPr>
              <a:t>, clean, </a:t>
            </a:r>
            <a:r>
              <a:rPr lang="en" sz="1200">
                <a:solidFill>
                  <a:srgbClr val="FF0000"/>
                </a:solidFill>
                <a:latin typeface="Raleway"/>
                <a:ea typeface="Raleway"/>
                <a:cs typeface="Raleway"/>
                <a:sym typeface="Raleway"/>
              </a:rPr>
              <a:t>welcome</a:t>
            </a:r>
            <a:r>
              <a:rPr lang="en" sz="1200">
                <a:latin typeface="Raleway"/>
                <a:ea typeface="Raleway"/>
                <a:cs typeface="Raleway"/>
                <a:sym typeface="Raleway"/>
              </a:rPr>
              <a:t>, senator, witnesses, informal, hearings, appear</a:t>
            </a:r>
            <a:endParaRPr>
              <a:latin typeface="Raleway"/>
              <a:ea typeface="Raleway"/>
              <a:cs typeface="Raleway"/>
              <a:sym typeface="Raleway"/>
            </a:endParaRPr>
          </a:p>
        </p:txBody>
      </p:sp>
      <p:pic>
        <p:nvPicPr>
          <p:cNvPr id="181" name="Google Shape;181;p29" descr="https://i1.wp.com/img.timeinc.net/time/magazine/archive/covers/1973/1101730416_400.jpg"/>
          <p:cNvPicPr preferRelativeResize="0"/>
          <p:nvPr/>
        </p:nvPicPr>
        <p:blipFill>
          <a:blip r:embed="rId4">
            <a:alphaModFix/>
          </a:blip>
          <a:stretch>
            <a:fillRect/>
          </a:stretch>
        </p:blipFill>
        <p:spPr>
          <a:xfrm>
            <a:off x="181043" y="2684325"/>
            <a:ext cx="1286757" cy="1695300"/>
          </a:xfrm>
          <a:prstGeom prst="rect">
            <a:avLst/>
          </a:prstGeom>
          <a:noFill/>
          <a:ln>
            <a:noFill/>
          </a:ln>
        </p:spPr>
      </p:pic>
      <p:pic>
        <p:nvPicPr>
          <p:cNvPr id="182" name="Google Shape;182;p29" descr="https://timedotcom.files.wordpress.com/2018/08/dean.jpeg?w=600&amp;quality=85"/>
          <p:cNvPicPr preferRelativeResize="0"/>
          <p:nvPr/>
        </p:nvPicPr>
        <p:blipFill>
          <a:blip r:embed="rId5">
            <a:alphaModFix/>
          </a:blip>
          <a:stretch>
            <a:fillRect/>
          </a:stretch>
        </p:blipFill>
        <p:spPr>
          <a:xfrm>
            <a:off x="1608950" y="2684325"/>
            <a:ext cx="2240487" cy="1695300"/>
          </a:xfrm>
          <a:prstGeom prst="rect">
            <a:avLst/>
          </a:prstGeom>
          <a:noFill/>
          <a:ln>
            <a:noFill/>
          </a:ln>
        </p:spPr>
      </p:pic>
      <p:pic>
        <p:nvPicPr>
          <p:cNvPr id="183" name="Google Shape;183;p29" descr="http://img.timeinc.net/time/magazine/archive/covers/1973/1101730709_400.jpg"/>
          <p:cNvPicPr preferRelativeResize="0"/>
          <p:nvPr/>
        </p:nvPicPr>
        <p:blipFill>
          <a:blip r:embed="rId6">
            <a:alphaModFix/>
          </a:blip>
          <a:stretch>
            <a:fillRect/>
          </a:stretch>
        </p:blipFill>
        <p:spPr>
          <a:xfrm>
            <a:off x="7723475" y="2684338"/>
            <a:ext cx="1286750" cy="16952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30"/>
          <p:cNvSpPr txBox="1">
            <a:spLocks noGrp="1"/>
          </p:cNvSpPr>
          <p:nvPr>
            <p:ph type="sldNum" idx="12"/>
          </p:nvPr>
        </p:nvSpPr>
        <p:spPr>
          <a:xfrm>
            <a:off x="4297650" y="5226724"/>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190" name="Google Shape;190;p30"/>
          <p:cNvSpPr txBox="1"/>
          <p:nvPr/>
        </p:nvSpPr>
        <p:spPr>
          <a:xfrm>
            <a:off x="1594325" y="1152625"/>
            <a:ext cx="7549800" cy="1428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latin typeface="Raleway"/>
                <a:ea typeface="Raleway"/>
                <a:cs typeface="Raleway"/>
                <a:sym typeface="Raleway"/>
              </a:rPr>
              <a:t>8: </a:t>
            </a:r>
            <a:r>
              <a:rPr lang="en" sz="1200">
                <a:solidFill>
                  <a:srgbClr val="FF0000"/>
                </a:solidFill>
                <a:latin typeface="Raleway"/>
                <a:ea typeface="Raleway"/>
                <a:cs typeface="Raleway"/>
                <a:sym typeface="Raleway"/>
              </a:rPr>
              <a:t>pr</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publicly</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indicates</a:t>
            </a:r>
            <a:r>
              <a:rPr lang="en" sz="1200">
                <a:latin typeface="Raleway"/>
                <a:ea typeface="Raleway"/>
                <a:cs typeface="Raleway"/>
                <a:sym typeface="Raleway"/>
              </a:rPr>
              <a:t>, ridiculous, person, rather, essence, et, battle, bunch</a:t>
            </a:r>
            <a:endParaRPr sz="1200">
              <a:latin typeface="Raleway"/>
              <a:ea typeface="Raleway"/>
              <a:cs typeface="Raleway"/>
              <a:sym typeface="Raleway"/>
            </a:endParaRPr>
          </a:p>
          <a:p>
            <a:pPr marL="0" lvl="0" indent="0" algn="l" rtl="0">
              <a:lnSpc>
                <a:spcPct val="150000"/>
              </a:lnSpc>
              <a:spcBef>
                <a:spcPts val="0"/>
              </a:spcBef>
              <a:spcAft>
                <a:spcPts val="0"/>
              </a:spcAft>
              <a:buNone/>
            </a:pPr>
            <a:r>
              <a:rPr lang="en" sz="1200">
                <a:latin typeface="Raleway"/>
                <a:ea typeface="Raleway"/>
                <a:cs typeface="Raleway"/>
                <a:sym typeface="Raleway"/>
              </a:rPr>
              <a:t>9: </a:t>
            </a:r>
            <a:r>
              <a:rPr lang="en" sz="1200">
                <a:solidFill>
                  <a:srgbClr val="FF0000"/>
                </a:solidFill>
                <a:latin typeface="Raleway"/>
                <a:ea typeface="Raleway"/>
                <a:cs typeface="Raleway"/>
                <a:sym typeface="Raleway"/>
              </a:rPr>
              <a:t>plea</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fifth</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amendment</a:t>
            </a:r>
            <a:r>
              <a:rPr lang="en" sz="1200">
                <a:latin typeface="Raleway"/>
                <a:ea typeface="Raleway"/>
                <a:cs typeface="Raleway"/>
                <a:sym typeface="Raleway"/>
              </a:rPr>
              <a:t>, lot, particularly, letter, open, although, deeply, stonewall</a:t>
            </a:r>
            <a:endParaRPr sz="1200">
              <a:latin typeface="Raleway"/>
              <a:ea typeface="Raleway"/>
              <a:cs typeface="Raleway"/>
              <a:sym typeface="Raleway"/>
            </a:endParaRPr>
          </a:p>
          <a:p>
            <a:pPr marL="0" lvl="0" indent="0" algn="l" rtl="0">
              <a:lnSpc>
                <a:spcPct val="150000"/>
              </a:lnSpc>
              <a:spcBef>
                <a:spcPts val="0"/>
              </a:spcBef>
              <a:spcAft>
                <a:spcPts val="0"/>
              </a:spcAft>
              <a:buNone/>
            </a:pPr>
            <a:r>
              <a:rPr lang="en" sz="1200">
                <a:latin typeface="Raleway"/>
                <a:ea typeface="Raleway"/>
                <a:cs typeface="Raleway"/>
                <a:sym typeface="Raleway"/>
              </a:rPr>
              <a:t>10: </a:t>
            </a:r>
            <a:r>
              <a:rPr lang="en" sz="1200">
                <a:solidFill>
                  <a:srgbClr val="FF0000"/>
                </a:solidFill>
                <a:latin typeface="Raleway"/>
                <a:ea typeface="Raleway"/>
                <a:cs typeface="Raleway"/>
                <a:sym typeface="Raleway"/>
              </a:rPr>
              <a:t>segretti</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vulnerability</a:t>
            </a:r>
            <a:r>
              <a:rPr lang="en" sz="1200">
                <a:latin typeface="Raleway"/>
                <a:ea typeface="Raleway"/>
                <a:cs typeface="Raleway"/>
                <a:sym typeface="Raleway"/>
              </a:rPr>
              <a:t>, close, cross, republicans, convinced, dropped, bridge, type, non</a:t>
            </a:r>
            <a:endParaRPr sz="1200">
              <a:latin typeface="Raleway"/>
              <a:ea typeface="Raleway"/>
              <a:cs typeface="Raleway"/>
              <a:sym typeface="Raleway"/>
            </a:endParaRPr>
          </a:p>
          <a:p>
            <a:pPr marL="0" lvl="0" indent="0" algn="l" rtl="0">
              <a:lnSpc>
                <a:spcPct val="150000"/>
              </a:lnSpc>
              <a:spcBef>
                <a:spcPts val="0"/>
              </a:spcBef>
              <a:spcAft>
                <a:spcPts val="0"/>
              </a:spcAft>
              <a:buNone/>
            </a:pPr>
            <a:r>
              <a:rPr lang="en" sz="1200">
                <a:latin typeface="Raleway"/>
                <a:ea typeface="Raleway"/>
                <a:cs typeface="Raleway"/>
                <a:sym typeface="Raleway"/>
              </a:rPr>
              <a:t>11: </a:t>
            </a:r>
            <a:r>
              <a:rPr lang="en" sz="1200">
                <a:solidFill>
                  <a:srgbClr val="FF0000"/>
                </a:solidFill>
                <a:latin typeface="Raleway"/>
                <a:ea typeface="Raleway"/>
                <a:cs typeface="Raleway"/>
                <a:sym typeface="Raleway"/>
              </a:rPr>
              <a:t>gray</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fbi</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destroy</a:t>
            </a:r>
            <a:r>
              <a:rPr lang="en" sz="1200">
                <a:latin typeface="Raleway"/>
                <a:ea typeface="Raleway"/>
                <a:cs typeface="Raleway"/>
                <a:sym typeface="Raleway"/>
              </a:rPr>
              <a:t>, </a:t>
            </a:r>
            <a:r>
              <a:rPr lang="en" sz="1200">
                <a:solidFill>
                  <a:srgbClr val="FF0000"/>
                </a:solidFill>
                <a:latin typeface="Raleway"/>
                <a:ea typeface="Raleway"/>
                <a:cs typeface="Raleway"/>
                <a:sym typeface="Raleway"/>
              </a:rPr>
              <a:t>documents</a:t>
            </a:r>
            <a:r>
              <a:rPr lang="en" sz="1200">
                <a:latin typeface="Raleway"/>
                <a:ea typeface="Raleway"/>
                <a:cs typeface="Raleway"/>
                <a:sym typeface="Raleway"/>
              </a:rPr>
              <a:t>, pat, david, camp, director, mean, private</a:t>
            </a:r>
            <a:endParaRPr sz="1200">
              <a:latin typeface="Raleway"/>
              <a:ea typeface="Raleway"/>
              <a:cs typeface="Raleway"/>
              <a:sym typeface="Raleway"/>
            </a:endParaRPr>
          </a:p>
          <a:p>
            <a:pPr marL="0" lvl="0" indent="0" algn="l" rtl="0">
              <a:lnSpc>
                <a:spcPct val="150000"/>
              </a:lnSpc>
              <a:spcBef>
                <a:spcPts val="0"/>
              </a:spcBef>
              <a:spcAft>
                <a:spcPts val="0"/>
              </a:spcAft>
              <a:buNone/>
            </a:pPr>
            <a:r>
              <a:rPr lang="en" sz="1200">
                <a:latin typeface="Raleway"/>
                <a:ea typeface="Raleway"/>
                <a:cs typeface="Raleway"/>
                <a:sym typeface="Raleway"/>
              </a:rPr>
              <a:t>12: </a:t>
            </a:r>
            <a:r>
              <a:rPr lang="en" sz="1200">
                <a:solidFill>
                  <a:srgbClr val="FF0000"/>
                </a:solidFill>
                <a:latin typeface="Raleway"/>
                <a:ea typeface="Raleway"/>
                <a:cs typeface="Raleway"/>
                <a:sym typeface="Raleway"/>
              </a:rPr>
              <a:t>ellsberg</a:t>
            </a:r>
            <a:r>
              <a:rPr lang="en" sz="1200">
                <a:latin typeface="Raleway"/>
                <a:ea typeface="Raleway"/>
                <a:cs typeface="Raleway"/>
                <a:sym typeface="Raleway"/>
              </a:rPr>
              <a:t>, hoover, </a:t>
            </a:r>
            <a:r>
              <a:rPr lang="en" sz="1200">
                <a:solidFill>
                  <a:srgbClr val="FF0000"/>
                </a:solidFill>
                <a:latin typeface="Raleway"/>
                <a:ea typeface="Raleway"/>
                <a:cs typeface="Raleway"/>
                <a:sym typeface="Raleway"/>
              </a:rPr>
              <a:t>psychiatrist</a:t>
            </a:r>
            <a:r>
              <a:rPr lang="en" sz="1200">
                <a:latin typeface="Raleway"/>
                <a:ea typeface="Raleway"/>
                <a:cs typeface="Raleway"/>
                <a:sym typeface="Raleway"/>
              </a:rPr>
              <a:t>, leaks, highly, suggestion, likely, charges, edgar, bold</a:t>
            </a:r>
            <a:endParaRPr sz="1200">
              <a:latin typeface="Raleway"/>
              <a:ea typeface="Raleway"/>
              <a:cs typeface="Raleway"/>
              <a:sym typeface="Raleway"/>
            </a:endParaRPr>
          </a:p>
          <a:p>
            <a:pPr marL="0" lvl="0" indent="0" algn="l" rtl="0">
              <a:spcBef>
                <a:spcPts val="0"/>
              </a:spcBef>
              <a:spcAft>
                <a:spcPts val="0"/>
              </a:spcAft>
              <a:buNone/>
            </a:pPr>
            <a:endParaRPr sz="1200">
              <a:latin typeface="Raleway"/>
              <a:ea typeface="Raleway"/>
              <a:cs typeface="Raleway"/>
              <a:sym typeface="Raleway"/>
            </a:endParaRPr>
          </a:p>
          <a:p>
            <a:pPr marL="0" lvl="0" indent="0" algn="l" rtl="0">
              <a:spcBef>
                <a:spcPts val="0"/>
              </a:spcBef>
              <a:spcAft>
                <a:spcPts val="0"/>
              </a:spcAft>
              <a:buNone/>
            </a:pPr>
            <a:r>
              <a:rPr lang="en">
                <a:latin typeface="Raleway"/>
                <a:ea typeface="Raleway"/>
                <a:cs typeface="Raleway"/>
                <a:sym typeface="Raleway"/>
              </a:rPr>
              <a:t> </a:t>
            </a:r>
            <a:endParaRPr>
              <a:latin typeface="Raleway"/>
              <a:ea typeface="Raleway"/>
              <a:cs typeface="Raleway"/>
              <a:sym typeface="Raleway"/>
            </a:endParaRPr>
          </a:p>
        </p:txBody>
      </p:sp>
      <p:sp>
        <p:nvSpPr>
          <p:cNvPr id="191" name="Google Shape;191;p30"/>
          <p:cNvSpPr txBox="1">
            <a:spLocks noGrp="1"/>
          </p:cNvSpPr>
          <p:nvPr>
            <p:ph type="title" idx="4294967295"/>
          </p:nvPr>
        </p:nvSpPr>
        <p:spPr>
          <a:xfrm>
            <a:off x="1810300" y="556800"/>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192" name="Google Shape;192;p30"/>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 is easy</a:t>
            </a:r>
            <a:endParaRPr/>
          </a:p>
        </p:txBody>
      </p:sp>
      <p:sp>
        <p:nvSpPr>
          <p:cNvPr id="193" name="Google Shape;193;p30"/>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Work Flow</a:t>
            </a:r>
            <a:endParaRPr sz="3000"/>
          </a:p>
        </p:txBody>
      </p:sp>
      <p:sp>
        <p:nvSpPr>
          <p:cNvPr id="194" name="Google Shape;194;p30"/>
          <p:cNvSpPr txBox="1">
            <a:spLocks noGrp="1"/>
          </p:cNvSpPr>
          <p:nvPr>
            <p:ph type="title"/>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Topicgate: Part 2</a:t>
            </a:r>
            <a:endParaRPr sz="3000"/>
          </a:p>
        </p:txBody>
      </p:sp>
      <p:sp>
        <p:nvSpPr>
          <p:cNvPr id="195" name="Google Shape;195;p30"/>
          <p:cNvSpPr txBox="1"/>
          <p:nvPr/>
        </p:nvSpPr>
        <p:spPr>
          <a:xfrm>
            <a:off x="0" y="4518550"/>
            <a:ext cx="4038300" cy="477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dirty="0">
                <a:latin typeface="Raleway"/>
                <a:ea typeface="Raleway"/>
                <a:cs typeface="Raleway"/>
                <a:sym typeface="Raleway"/>
              </a:rPr>
              <a:t>13: </a:t>
            </a:r>
            <a:r>
              <a:rPr lang="en" sz="1200" dirty="0">
                <a:solidFill>
                  <a:srgbClr val="FF0000"/>
                </a:solidFill>
                <a:latin typeface="Raleway"/>
                <a:ea typeface="Raleway"/>
                <a:cs typeface="Raleway"/>
                <a:sym typeface="Raleway"/>
              </a:rPr>
              <a:t>justice</a:t>
            </a:r>
            <a:r>
              <a:rPr lang="en" sz="1200" dirty="0">
                <a:latin typeface="Raleway"/>
                <a:ea typeface="Raleway"/>
                <a:cs typeface="Raleway"/>
                <a:sym typeface="Raleway"/>
              </a:rPr>
              <a:t>, </a:t>
            </a:r>
            <a:r>
              <a:rPr lang="en" sz="1200" dirty="0">
                <a:solidFill>
                  <a:srgbClr val="FF0000"/>
                </a:solidFill>
                <a:latin typeface="Raleway"/>
                <a:ea typeface="Raleway"/>
                <a:cs typeface="Raleway"/>
                <a:sym typeface="Raleway"/>
              </a:rPr>
              <a:t>obstruction</a:t>
            </a:r>
            <a:r>
              <a:rPr lang="en" sz="1200" dirty="0">
                <a:latin typeface="Raleway"/>
                <a:ea typeface="Raleway"/>
                <a:cs typeface="Raleway"/>
                <a:sym typeface="Raleway"/>
              </a:rPr>
              <a:t>, department, obstruct, legal, defense, conspiracy, interest, occurs, odds</a:t>
            </a:r>
            <a:endParaRPr sz="1200" dirty="0">
              <a:latin typeface="Raleway"/>
              <a:ea typeface="Raleway"/>
              <a:cs typeface="Raleway"/>
              <a:sym typeface="Raleway"/>
            </a:endParaRPr>
          </a:p>
          <a:p>
            <a:pPr marL="0" lvl="0" indent="0" algn="l" rtl="0">
              <a:spcBef>
                <a:spcPts val="0"/>
              </a:spcBef>
              <a:spcAft>
                <a:spcPts val="0"/>
              </a:spcAft>
              <a:buNone/>
            </a:pPr>
            <a:endParaRPr dirty="0">
              <a:latin typeface="Raleway"/>
              <a:ea typeface="Raleway"/>
              <a:cs typeface="Raleway"/>
              <a:sym typeface="Raleway"/>
            </a:endParaRPr>
          </a:p>
        </p:txBody>
      </p:sp>
      <p:sp>
        <p:nvSpPr>
          <p:cNvPr id="196" name="Google Shape;196;p30"/>
          <p:cNvSpPr txBox="1"/>
          <p:nvPr/>
        </p:nvSpPr>
        <p:spPr>
          <a:xfrm>
            <a:off x="4418750" y="4625700"/>
            <a:ext cx="4813800" cy="517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dirty="0">
                <a:latin typeface="Raleway"/>
                <a:ea typeface="Raleway"/>
                <a:cs typeface="Raleway"/>
                <a:sym typeface="Raleway"/>
              </a:rPr>
              <a:t>14: </a:t>
            </a:r>
            <a:r>
              <a:rPr lang="en" sz="1200" dirty="0">
                <a:solidFill>
                  <a:srgbClr val="FF0000"/>
                </a:solidFill>
                <a:latin typeface="Raleway"/>
                <a:ea typeface="Raleway"/>
                <a:cs typeface="Raleway"/>
                <a:sym typeface="Raleway"/>
              </a:rPr>
              <a:t>god</a:t>
            </a:r>
            <a:r>
              <a:rPr lang="en" sz="1200" dirty="0">
                <a:latin typeface="Raleway"/>
                <a:ea typeface="Raleway"/>
                <a:cs typeface="Raleway"/>
                <a:sym typeface="Raleway"/>
              </a:rPr>
              <a:t>, </a:t>
            </a:r>
            <a:r>
              <a:rPr lang="en" sz="1200" dirty="0">
                <a:solidFill>
                  <a:srgbClr val="FF0000"/>
                </a:solidFill>
                <a:latin typeface="Raleway"/>
                <a:ea typeface="Raleway"/>
                <a:cs typeface="Raleway"/>
                <a:sym typeface="Raleway"/>
              </a:rPr>
              <a:t>damn</a:t>
            </a:r>
            <a:r>
              <a:rPr lang="en" sz="1200" dirty="0">
                <a:latin typeface="Raleway"/>
                <a:ea typeface="Raleway"/>
                <a:cs typeface="Raleway"/>
                <a:sym typeface="Raleway"/>
              </a:rPr>
              <a:t>, </a:t>
            </a:r>
            <a:r>
              <a:rPr lang="en" sz="1200" dirty="0">
                <a:solidFill>
                  <a:srgbClr val="FF0000"/>
                </a:solidFill>
                <a:latin typeface="Raleway"/>
                <a:ea typeface="Raleway"/>
                <a:cs typeface="Raleway"/>
                <a:sym typeface="Raleway"/>
              </a:rPr>
              <a:t>son</a:t>
            </a:r>
            <a:r>
              <a:rPr lang="en" sz="1200" dirty="0">
                <a:latin typeface="Raleway"/>
                <a:ea typeface="Raleway"/>
                <a:cs typeface="Raleway"/>
                <a:sym typeface="Raleway"/>
              </a:rPr>
              <a:t>,</a:t>
            </a:r>
            <a:r>
              <a:rPr lang="en" sz="1200" dirty="0">
                <a:solidFill>
                  <a:srgbClr val="FF0000"/>
                </a:solidFill>
                <a:latin typeface="Raleway"/>
                <a:ea typeface="Raleway"/>
                <a:cs typeface="Raleway"/>
                <a:sym typeface="Raleway"/>
              </a:rPr>
              <a:t> b****</a:t>
            </a:r>
            <a:r>
              <a:rPr lang="en" sz="1200" dirty="0">
                <a:latin typeface="Raleway"/>
                <a:ea typeface="Raleway"/>
                <a:cs typeface="Raleway"/>
                <a:sym typeface="Raleway"/>
              </a:rPr>
              <a:t>, </a:t>
            </a:r>
            <a:r>
              <a:rPr lang="en" sz="1200" dirty="0">
                <a:solidFill>
                  <a:srgbClr val="FF0000"/>
                </a:solidFill>
                <a:latin typeface="Raleway"/>
                <a:ea typeface="Raleway"/>
                <a:cs typeface="Raleway"/>
                <a:sym typeface="Raleway"/>
              </a:rPr>
              <a:t>damned</a:t>
            </a:r>
            <a:r>
              <a:rPr lang="en" sz="1200" dirty="0">
                <a:latin typeface="Raleway"/>
                <a:ea typeface="Raleway"/>
                <a:cs typeface="Raleway"/>
                <a:sym typeface="Raleway"/>
              </a:rPr>
              <a:t>, </a:t>
            </a:r>
            <a:r>
              <a:rPr lang="en" sz="1200" dirty="0">
                <a:solidFill>
                  <a:srgbClr val="FF0000"/>
                </a:solidFill>
                <a:latin typeface="Raleway"/>
                <a:ea typeface="Raleway"/>
                <a:cs typeface="Raleway"/>
                <a:sym typeface="Raleway"/>
              </a:rPr>
              <a:t>hell</a:t>
            </a:r>
            <a:r>
              <a:rPr lang="en" sz="1200" dirty="0">
                <a:latin typeface="Raleway"/>
                <a:ea typeface="Raleway"/>
                <a:cs typeface="Raleway"/>
                <a:sym typeface="Raleway"/>
              </a:rPr>
              <a:t>, around, country, hard, man</a:t>
            </a:r>
            <a:endParaRPr sz="1200" dirty="0">
              <a:latin typeface="Raleway"/>
              <a:ea typeface="Raleway"/>
              <a:cs typeface="Raleway"/>
              <a:sym typeface="Raleway"/>
            </a:endParaRPr>
          </a:p>
          <a:p>
            <a:pPr marL="0" lvl="0" indent="0" algn="l" rtl="0">
              <a:spcBef>
                <a:spcPts val="0"/>
              </a:spcBef>
              <a:spcAft>
                <a:spcPts val="0"/>
              </a:spcAft>
              <a:buNone/>
            </a:pPr>
            <a:endParaRPr dirty="0">
              <a:latin typeface="Raleway"/>
              <a:ea typeface="Raleway"/>
              <a:cs typeface="Raleway"/>
              <a:sym typeface="Raleway"/>
            </a:endParaRPr>
          </a:p>
        </p:txBody>
      </p:sp>
      <p:pic>
        <p:nvPicPr>
          <p:cNvPr id="197" name="Google Shape;197;p30" descr="https://i.pinimg.com/736x/e3/82/52/e382524b18580bfce4a97852fe7e8dfd.jpg"/>
          <p:cNvPicPr preferRelativeResize="0"/>
          <p:nvPr/>
        </p:nvPicPr>
        <p:blipFill rotWithShape="1">
          <a:blip r:embed="rId3">
            <a:alphaModFix/>
          </a:blip>
          <a:srcRect t="11941" b="7152"/>
          <a:stretch/>
        </p:blipFill>
        <p:spPr>
          <a:xfrm>
            <a:off x="4592501" y="2686150"/>
            <a:ext cx="1723575" cy="1738949"/>
          </a:xfrm>
          <a:prstGeom prst="rect">
            <a:avLst/>
          </a:prstGeom>
          <a:noFill/>
          <a:ln>
            <a:noFill/>
          </a:ln>
        </p:spPr>
      </p:pic>
      <p:pic>
        <p:nvPicPr>
          <p:cNvPr id="198" name="Google Shape;198;p30" descr="https://upload.wikimedia.org/wikipedia/commons/thumb/d/da/Seal_of_the_Federal_Bureau_of_Investigation.svg/1200px-Seal_of_the_Federal_Bureau_of_Investigation.svg.png"/>
          <p:cNvPicPr preferRelativeResize="0"/>
          <p:nvPr/>
        </p:nvPicPr>
        <p:blipFill>
          <a:blip r:embed="rId4">
            <a:alphaModFix/>
          </a:blip>
          <a:stretch>
            <a:fillRect/>
          </a:stretch>
        </p:blipFill>
        <p:spPr>
          <a:xfrm>
            <a:off x="86625" y="2761894"/>
            <a:ext cx="1723575" cy="1777625"/>
          </a:xfrm>
          <a:prstGeom prst="rect">
            <a:avLst/>
          </a:prstGeom>
          <a:noFill/>
          <a:ln>
            <a:noFill/>
          </a:ln>
        </p:spPr>
      </p:pic>
      <p:pic>
        <p:nvPicPr>
          <p:cNvPr id="199" name="Google Shape;199;p30" descr="https://upload.wikimedia.org/wikipedia/commons/thumb/2/25/Seal_of_the_Central_Intelligence_Agency.svg/1200px-Seal_of_the_Central_Intelligence_Agency.svg.png"/>
          <p:cNvPicPr preferRelativeResize="0"/>
          <p:nvPr/>
        </p:nvPicPr>
        <p:blipFill>
          <a:blip r:embed="rId5">
            <a:alphaModFix/>
          </a:blip>
          <a:stretch>
            <a:fillRect/>
          </a:stretch>
        </p:blipFill>
        <p:spPr>
          <a:xfrm>
            <a:off x="2002238" y="2772525"/>
            <a:ext cx="1723575" cy="1723575"/>
          </a:xfrm>
          <a:prstGeom prst="rect">
            <a:avLst/>
          </a:prstGeom>
          <a:noFill/>
          <a:ln>
            <a:noFill/>
          </a:ln>
        </p:spPr>
      </p:pic>
      <p:pic>
        <p:nvPicPr>
          <p:cNvPr id="200" name="Google Shape;200;p30" descr="https://img.washingtonpost.com/wp-apps/imrs.php?src=https://img.washingtonpost.com/rf/image_960w/2010-2019/WashingtonPost/2017/05/18/Production/Daily/Editorial-Opinion/Images/Trump_FBI_Massacre_48442-8453c.jpg&amp;w=1484"/>
          <p:cNvPicPr preferRelativeResize="0"/>
          <p:nvPr/>
        </p:nvPicPr>
        <p:blipFill>
          <a:blip r:embed="rId6">
            <a:alphaModFix/>
          </a:blip>
          <a:stretch>
            <a:fillRect/>
          </a:stretch>
        </p:blipFill>
        <p:spPr>
          <a:xfrm>
            <a:off x="6695680" y="2697825"/>
            <a:ext cx="2335519" cy="1723550"/>
          </a:xfrm>
          <a:prstGeom prst="rect">
            <a:avLst/>
          </a:prstGeom>
          <a:noFill/>
          <a:ln>
            <a:noFill/>
          </a:ln>
        </p:spPr>
      </p:pic>
      <p:sp>
        <p:nvSpPr>
          <p:cNvPr id="201" name="Google Shape;201;p30"/>
          <p:cNvSpPr/>
          <p:nvPr/>
        </p:nvSpPr>
        <p:spPr>
          <a:xfrm>
            <a:off x="5188988" y="4375200"/>
            <a:ext cx="684600" cy="120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p:nvPr/>
        </p:nvSpPr>
        <p:spPr>
          <a:xfrm>
            <a:off x="4582700" y="4316200"/>
            <a:ext cx="1897200" cy="4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aleway"/>
                <a:ea typeface="Raleway"/>
                <a:cs typeface="Raleway"/>
                <a:sym typeface="Raleway"/>
              </a:rPr>
              <a:t>Will you be loyal to me or that </a:t>
            </a:r>
            <a:endParaRPr sz="900" i="1">
              <a:latin typeface="Raleway"/>
              <a:ea typeface="Raleway"/>
              <a:cs typeface="Raleway"/>
              <a:sym typeface="Raleway"/>
            </a:endParaRPr>
          </a:p>
          <a:p>
            <a:pPr marL="0" lvl="0" indent="0" algn="l" rtl="0">
              <a:spcBef>
                <a:spcPts val="0"/>
              </a:spcBef>
              <a:spcAft>
                <a:spcPts val="0"/>
              </a:spcAft>
              <a:buNone/>
            </a:pPr>
            <a:r>
              <a:rPr lang="en" sz="900" i="1">
                <a:latin typeface="Raleway"/>
                <a:ea typeface="Raleway"/>
                <a:cs typeface="Raleway"/>
                <a:sym typeface="Raleway"/>
              </a:rPr>
              <a:t>(expletive deleted) Constitution?”</a:t>
            </a:r>
            <a:endParaRPr sz="900" i="1">
              <a:latin typeface="Raleway"/>
              <a:ea typeface="Raleway"/>
              <a:cs typeface="Raleway"/>
              <a:sym typeface="Raleway"/>
            </a:endParaRPr>
          </a:p>
        </p:txBody>
      </p:sp>
      <p:pic>
        <p:nvPicPr>
          <p:cNvPr id="3" name="Picture 2">
            <a:extLst>
              <a:ext uri="{FF2B5EF4-FFF2-40B4-BE49-F238E27FC236}">
                <a16:creationId xmlns:a16="http://schemas.microsoft.com/office/drawing/2014/main" id="{CEFFE1E3-8997-A349-93AF-82AA25EE3047}"/>
              </a:ext>
            </a:extLst>
          </p:cNvPr>
          <p:cNvPicPr>
            <a:picLocks noChangeAspect="1"/>
          </p:cNvPicPr>
          <p:nvPr/>
        </p:nvPicPr>
        <p:blipFill>
          <a:blip r:embed="rId7"/>
          <a:stretch>
            <a:fillRect/>
          </a:stretch>
        </p:blipFill>
        <p:spPr>
          <a:xfrm>
            <a:off x="7761554" y="3375317"/>
            <a:ext cx="555327" cy="5553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1702200" y="357933"/>
            <a:ext cx="5739600" cy="7313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err="1"/>
              <a:t>Topicgate.org</a:t>
            </a:r>
            <a:endParaRPr sz="3000" dirty="0"/>
          </a:p>
        </p:txBody>
      </p:sp>
      <p:pic>
        <p:nvPicPr>
          <p:cNvPr id="2" name="Online Media 1" descr="transcripter_tres">
            <a:hlinkClick r:id="" action="ppaction://media"/>
            <a:extLst>
              <a:ext uri="{FF2B5EF4-FFF2-40B4-BE49-F238E27FC236}">
                <a16:creationId xmlns:a16="http://schemas.microsoft.com/office/drawing/2014/main" id="{00D2115E-C84F-3342-8E93-2F7E8B2C3A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2878" y="1152633"/>
            <a:ext cx="5462275" cy="3854884"/>
          </a:xfrm>
          <a:prstGeom prst="rect">
            <a:avLst/>
          </a:prstGeom>
        </p:spPr>
      </p:pic>
      <p:sp>
        <p:nvSpPr>
          <p:cNvPr id="4" name="Rectangle 3">
            <a:extLst>
              <a:ext uri="{FF2B5EF4-FFF2-40B4-BE49-F238E27FC236}">
                <a16:creationId xmlns:a16="http://schemas.microsoft.com/office/drawing/2014/main" id="{1B3E0D52-68AA-F94B-ACFF-9903E6707FA4}"/>
              </a:ext>
            </a:extLst>
          </p:cNvPr>
          <p:cNvSpPr/>
          <p:nvPr/>
        </p:nvSpPr>
        <p:spPr>
          <a:xfrm>
            <a:off x="1842878" y="1152633"/>
            <a:ext cx="5462275" cy="3854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42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1810200" y="557513"/>
            <a:ext cx="5523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Ending Page</a:t>
            </a:r>
            <a:endParaRPr/>
          </a:p>
        </p:txBody>
      </p:sp>
      <p:sp>
        <p:nvSpPr>
          <p:cNvPr id="216" name="Google Shape;216;p32"/>
          <p:cNvSpPr txBox="1">
            <a:spLocks noGrp="1"/>
          </p:cNvSpPr>
          <p:nvPr>
            <p:ph type="body" idx="1"/>
          </p:nvPr>
        </p:nvSpPr>
        <p:spPr>
          <a:xfrm>
            <a:off x="240850" y="1129270"/>
            <a:ext cx="5659800" cy="3371400"/>
          </a:xfrm>
          <a:prstGeom prst="rect">
            <a:avLst/>
          </a:prstGeom>
        </p:spPr>
        <p:txBody>
          <a:bodyPr spcFirstLastPara="1" wrap="square" lIns="91425" tIns="91425" rIns="91425" bIns="91425" anchor="t" anchorCtr="0">
            <a:noAutofit/>
          </a:bodyPr>
          <a:lstStyle/>
          <a:p>
            <a:pPr marL="457200" lvl="0" indent="-457200" algn="l" rtl="0">
              <a:lnSpc>
                <a:spcPct val="200000"/>
              </a:lnSpc>
              <a:spcBef>
                <a:spcPts val="600"/>
              </a:spcBef>
              <a:spcAft>
                <a:spcPts val="0"/>
              </a:spcAft>
              <a:buSzPts val="3600"/>
              <a:buChar char="◉"/>
            </a:pPr>
            <a:r>
              <a:rPr lang="en" dirty="0"/>
              <a:t> </a:t>
            </a:r>
            <a:r>
              <a:rPr lang="en" sz="3600" dirty="0">
                <a:solidFill>
                  <a:schemeClr val="hlink"/>
                </a:solidFill>
                <a:uFill>
                  <a:noFill/>
                </a:uFill>
                <a:hlinkClick r:id="rId3"/>
              </a:rPr>
              <a:t>ejisenstein@gmail.com</a:t>
            </a:r>
            <a:endParaRPr sz="3600" dirty="0"/>
          </a:p>
          <a:p>
            <a:pPr marL="457200" lvl="0" indent="-457200" algn="l" rtl="0">
              <a:lnSpc>
                <a:spcPct val="200000"/>
              </a:lnSpc>
              <a:spcBef>
                <a:spcPts val="0"/>
              </a:spcBef>
              <a:spcAft>
                <a:spcPts val="0"/>
              </a:spcAft>
              <a:buSzPts val="3600"/>
              <a:buChar char="◉"/>
            </a:pPr>
            <a:r>
              <a:rPr lang="en" sz="3600" dirty="0"/>
              <a:t> /</a:t>
            </a:r>
            <a:r>
              <a:rPr lang="en" sz="3600" dirty="0" err="1"/>
              <a:t>evan-isenstein</a:t>
            </a:r>
            <a:endParaRPr sz="3600" dirty="0"/>
          </a:p>
          <a:p>
            <a:pPr marL="457200" lvl="0" indent="-457200" algn="l" rtl="0">
              <a:lnSpc>
                <a:spcPct val="200000"/>
              </a:lnSpc>
              <a:spcBef>
                <a:spcPts val="0"/>
              </a:spcBef>
              <a:spcAft>
                <a:spcPts val="0"/>
              </a:spcAft>
              <a:buSzPts val="3600"/>
              <a:buChar char="◉"/>
            </a:pPr>
            <a:r>
              <a:rPr lang="en" sz="3600" dirty="0"/>
              <a:t> </a:t>
            </a:r>
            <a:r>
              <a:rPr lang="en" sz="3600" dirty="0" err="1"/>
              <a:t>ejisenstein</a:t>
            </a:r>
            <a:endParaRPr sz="3600" dirty="0"/>
          </a:p>
          <a:p>
            <a:pPr marL="457200" lvl="0" indent="0" algn="l" rtl="0">
              <a:lnSpc>
                <a:spcPct val="115000"/>
              </a:lnSpc>
              <a:spcBef>
                <a:spcPts val="600"/>
              </a:spcBef>
              <a:spcAft>
                <a:spcPts val="0"/>
              </a:spcAft>
              <a:buNone/>
            </a:pPr>
            <a:endParaRPr dirty="0"/>
          </a:p>
          <a:p>
            <a:pPr marL="0" lvl="0" indent="0" algn="l" rtl="0">
              <a:lnSpc>
                <a:spcPct val="115000"/>
              </a:lnSpc>
              <a:spcBef>
                <a:spcPts val="600"/>
              </a:spcBef>
              <a:spcAft>
                <a:spcPts val="0"/>
              </a:spcAft>
              <a:buNone/>
            </a:pPr>
            <a:endParaRPr dirty="0"/>
          </a:p>
          <a:p>
            <a:pPr marL="0" lvl="0" indent="0" algn="l" rtl="0">
              <a:lnSpc>
                <a:spcPct val="115000"/>
              </a:lnSpc>
              <a:spcBef>
                <a:spcPts val="600"/>
              </a:spcBef>
              <a:spcAft>
                <a:spcPts val="0"/>
              </a:spcAft>
              <a:buNone/>
            </a:pPr>
            <a:endParaRPr dirty="0"/>
          </a:p>
          <a:p>
            <a:pPr marL="0" lvl="0" indent="0" algn="l" rtl="0">
              <a:lnSpc>
                <a:spcPct val="115000"/>
              </a:lnSpc>
              <a:spcBef>
                <a:spcPts val="600"/>
              </a:spcBef>
              <a:spcAft>
                <a:spcPts val="0"/>
              </a:spcAft>
              <a:buNone/>
            </a:pPr>
            <a:endParaRPr dirty="0"/>
          </a:p>
          <a:p>
            <a:pPr marL="0" lvl="0" indent="0" algn="l" rtl="0">
              <a:lnSpc>
                <a:spcPct val="115000"/>
              </a:lnSpc>
              <a:spcBef>
                <a:spcPts val="600"/>
              </a:spcBef>
              <a:spcAft>
                <a:spcPts val="0"/>
              </a:spcAft>
              <a:buNone/>
            </a:pPr>
            <a:endParaRPr dirty="0"/>
          </a:p>
          <a:p>
            <a:pPr marL="457200" lvl="0" indent="0" algn="l" rtl="0">
              <a:lnSpc>
                <a:spcPct val="115000"/>
              </a:lnSpc>
              <a:spcBef>
                <a:spcPts val="600"/>
              </a:spcBef>
              <a:spcAft>
                <a:spcPts val="0"/>
              </a:spcAft>
              <a:buNone/>
            </a:pPr>
            <a:endParaRPr dirty="0"/>
          </a:p>
          <a:p>
            <a:pPr marL="457200" lvl="0" indent="0" algn="l" rtl="0">
              <a:lnSpc>
                <a:spcPct val="115000"/>
              </a:lnSpc>
              <a:spcBef>
                <a:spcPts val="600"/>
              </a:spcBef>
              <a:spcAft>
                <a:spcPts val="0"/>
              </a:spcAft>
              <a:buNone/>
            </a:pPr>
            <a:endParaRPr dirty="0"/>
          </a:p>
        </p:txBody>
      </p:sp>
      <p:sp>
        <p:nvSpPr>
          <p:cNvPr id="217" name="Google Shape;217;p32"/>
          <p:cNvSpPr txBox="1">
            <a:spLocks noGrp="1"/>
          </p:cNvSpPr>
          <p:nvPr>
            <p:ph type="sldNum" idx="12"/>
          </p:nvPr>
        </p:nvSpPr>
        <p:spPr>
          <a:xfrm>
            <a:off x="4297650" y="4764749"/>
            <a:ext cx="548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
        <p:nvSpPr>
          <p:cNvPr id="218" name="Google Shape;218;p32"/>
          <p:cNvSpPr txBox="1">
            <a:spLocks noGrp="1"/>
          </p:cNvSpPr>
          <p:nvPr>
            <p:ph type="title" idx="4294967295"/>
          </p:nvPr>
        </p:nvSpPr>
        <p:spPr>
          <a:xfrm>
            <a:off x="1702200" y="357933"/>
            <a:ext cx="5739600" cy="7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Evan James Isenstein</a:t>
            </a:r>
            <a:endParaRPr sz="3000"/>
          </a:p>
        </p:txBody>
      </p:sp>
      <p:pic>
        <p:nvPicPr>
          <p:cNvPr id="219" name="Google Shape;219;p32"/>
          <p:cNvPicPr preferRelativeResize="0"/>
          <p:nvPr/>
        </p:nvPicPr>
        <p:blipFill>
          <a:blip r:embed="rId4">
            <a:alphaModFix/>
          </a:blip>
          <a:stretch>
            <a:fillRect/>
          </a:stretch>
        </p:blipFill>
        <p:spPr>
          <a:xfrm>
            <a:off x="240850" y="1732120"/>
            <a:ext cx="548700" cy="548700"/>
          </a:xfrm>
          <a:prstGeom prst="rect">
            <a:avLst/>
          </a:prstGeom>
          <a:noFill/>
          <a:ln>
            <a:noFill/>
          </a:ln>
        </p:spPr>
      </p:pic>
      <p:sp>
        <p:nvSpPr>
          <p:cNvPr id="220" name="Google Shape;220;p32"/>
          <p:cNvSpPr/>
          <p:nvPr/>
        </p:nvSpPr>
        <p:spPr>
          <a:xfrm>
            <a:off x="124403" y="2883670"/>
            <a:ext cx="609000" cy="477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 name="Google Shape;221;p32"/>
          <p:cNvPicPr preferRelativeResize="0"/>
          <p:nvPr/>
        </p:nvPicPr>
        <p:blipFill>
          <a:blip r:embed="rId5">
            <a:alphaModFix/>
          </a:blip>
          <a:stretch>
            <a:fillRect/>
          </a:stretch>
        </p:blipFill>
        <p:spPr>
          <a:xfrm>
            <a:off x="0" y="2568439"/>
            <a:ext cx="1012950" cy="1012950"/>
          </a:xfrm>
          <a:prstGeom prst="rect">
            <a:avLst/>
          </a:prstGeom>
          <a:noFill/>
          <a:ln>
            <a:noFill/>
          </a:ln>
        </p:spPr>
      </p:pic>
      <p:sp>
        <p:nvSpPr>
          <p:cNvPr id="222" name="Google Shape;222;p32"/>
          <p:cNvSpPr/>
          <p:nvPr/>
        </p:nvSpPr>
        <p:spPr>
          <a:xfrm>
            <a:off x="124403" y="3786987"/>
            <a:ext cx="6492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32"/>
          <p:cNvPicPr preferRelativeResize="0"/>
          <p:nvPr/>
        </p:nvPicPr>
        <p:blipFill>
          <a:blip r:embed="rId6">
            <a:alphaModFix/>
          </a:blip>
          <a:stretch>
            <a:fillRect/>
          </a:stretch>
        </p:blipFill>
        <p:spPr>
          <a:xfrm>
            <a:off x="138525" y="3869480"/>
            <a:ext cx="670539" cy="605551"/>
          </a:xfrm>
          <a:prstGeom prst="rect">
            <a:avLst/>
          </a:prstGeom>
          <a:noFill/>
          <a:ln>
            <a:noFill/>
          </a:ln>
        </p:spPr>
      </p:pic>
      <p:pic>
        <p:nvPicPr>
          <p:cNvPr id="2" name="Picture 1">
            <a:extLst>
              <a:ext uri="{FF2B5EF4-FFF2-40B4-BE49-F238E27FC236}">
                <a16:creationId xmlns:a16="http://schemas.microsoft.com/office/drawing/2014/main" id="{0F4DB16C-3411-2947-A616-C2E2767288A9}"/>
              </a:ext>
            </a:extLst>
          </p:cNvPr>
          <p:cNvPicPr>
            <a:picLocks noChangeAspect="1"/>
          </p:cNvPicPr>
          <p:nvPr/>
        </p:nvPicPr>
        <p:blipFill>
          <a:blip r:embed="rId7"/>
          <a:stretch>
            <a:fillRect/>
          </a:stretch>
        </p:blipFill>
        <p:spPr>
          <a:xfrm>
            <a:off x="6411899" y="1414470"/>
            <a:ext cx="2271959" cy="2938400"/>
          </a:xfrm>
          <a:prstGeom prst="rect">
            <a:avLst/>
          </a:prstGeom>
        </p:spPr>
      </p:pic>
      <p:pic>
        <p:nvPicPr>
          <p:cNvPr id="14" name="Picture 13">
            <a:extLst>
              <a:ext uri="{FF2B5EF4-FFF2-40B4-BE49-F238E27FC236}">
                <a16:creationId xmlns:a16="http://schemas.microsoft.com/office/drawing/2014/main" id="{D4A117EF-E4D9-BC47-BC4A-9BA4BC888581}"/>
              </a:ext>
            </a:extLst>
          </p:cNvPr>
          <p:cNvPicPr>
            <a:picLocks noChangeAspect="1"/>
          </p:cNvPicPr>
          <p:nvPr/>
        </p:nvPicPr>
        <p:blipFill>
          <a:blip r:embed="rId8"/>
          <a:stretch>
            <a:fillRect/>
          </a:stretch>
        </p:blipFill>
        <p:spPr>
          <a:xfrm>
            <a:off x="7734149" y="4502210"/>
            <a:ext cx="1311081" cy="641290"/>
          </a:xfrm>
          <a:prstGeom prst="rect">
            <a:avLst/>
          </a:prstGeom>
        </p:spPr>
      </p:pic>
      <p:pic>
        <p:nvPicPr>
          <p:cNvPr id="6" name="Picture 5">
            <a:extLst>
              <a:ext uri="{FF2B5EF4-FFF2-40B4-BE49-F238E27FC236}">
                <a16:creationId xmlns:a16="http://schemas.microsoft.com/office/drawing/2014/main" id="{EF6AB372-357C-024E-B9F3-F87D64CA9A04}"/>
              </a:ext>
            </a:extLst>
          </p:cNvPr>
          <p:cNvPicPr>
            <a:picLocks noChangeAspect="1"/>
          </p:cNvPicPr>
          <p:nvPr/>
        </p:nvPicPr>
        <p:blipFill rotWithShape="1">
          <a:blip r:embed="rId9">
            <a:duotone>
              <a:schemeClr val="bg2">
                <a:shade val="45000"/>
                <a:satMod val="135000"/>
              </a:schemeClr>
              <a:prstClr val="white"/>
            </a:duotone>
          </a:blip>
          <a:srcRect l="16119" t="-1385" r="17573" b="7990"/>
          <a:stretch/>
        </p:blipFill>
        <p:spPr>
          <a:xfrm>
            <a:off x="7374041" y="1860604"/>
            <a:ext cx="397636" cy="560071"/>
          </a:xfrm>
          <a:prstGeom prst="ellipse">
            <a:avLst/>
          </a:prstGeom>
        </p:spPr>
      </p:pic>
    </p:spTree>
  </p:cSld>
  <p:clrMapOvr>
    <a:masterClrMapping/>
  </p:clrMapOvr>
</p:sld>
</file>

<file path=ppt/theme/theme1.xml><?xml version="1.0" encoding="utf-8"?>
<a:theme xmlns:a="http://schemas.openxmlformats.org/drawingml/2006/main" name="Othello template">
  <a:themeElements>
    <a:clrScheme name="Custom 347">
      <a:dk1>
        <a:srgbClr val="222222"/>
      </a:dk1>
      <a:lt1>
        <a:srgbClr val="FFFFFF"/>
      </a:lt1>
      <a:dk2>
        <a:srgbClr val="222222"/>
      </a:dk2>
      <a:lt2>
        <a:srgbClr val="F3F3F3"/>
      </a:lt2>
      <a:accent1>
        <a:srgbClr val="A8122A"/>
      </a:accent1>
      <a:accent2>
        <a:srgbClr val="B88A92"/>
      </a:accent2>
      <a:accent3>
        <a:srgbClr val="F5F1E0"/>
      </a:accent3>
      <a:accent4>
        <a:srgbClr val="D6CEAD"/>
      </a:accent4>
      <a:accent5>
        <a:srgbClr val="434343"/>
      </a:accent5>
      <a:accent6>
        <a:srgbClr val="B7B7B7"/>
      </a:accent6>
      <a:hlink>
        <a:srgbClr val="A812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3450</Words>
  <Application>Microsoft Macintosh PowerPoint</Application>
  <PresentationFormat>On-screen Show (16:9)</PresentationFormat>
  <Paragraphs>418</Paragraphs>
  <Slides>47</Slides>
  <Notes>47</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Raleway</vt:lpstr>
      <vt:lpstr>Times New Roman</vt:lpstr>
      <vt:lpstr>Courier</vt:lpstr>
      <vt:lpstr>Merriweather</vt:lpstr>
      <vt:lpstr>Arial</vt:lpstr>
      <vt:lpstr>Oswald</vt:lpstr>
      <vt:lpstr>Roboto</vt:lpstr>
      <vt:lpstr>Othello template</vt:lpstr>
      <vt:lpstr>Simple Light</vt:lpstr>
      <vt:lpstr>TOPICGATE:  Utilizing Natural Language Processing to Structure and Filter  The Nixon Tapes   TRANSCRIPT PREPARED BY THE IMPEACHMENT INQUIRY STAFF  FOR THE  HOUSE JUDICIARY COMMITTEE  OF A PRESENTATION BY EVAN ISENSTEIN TO ASSEMBLED GUESTS AT CAREER DAY ON  SEPTEMBER 19, 2019   </vt:lpstr>
      <vt:lpstr>About this template</vt:lpstr>
      <vt:lpstr>Nixon Library</vt:lpstr>
      <vt:lpstr>Give the Tapes to Everyone</vt:lpstr>
      <vt:lpstr>Our process is easy</vt:lpstr>
      <vt:lpstr>PowerPoint Presentation</vt:lpstr>
      <vt:lpstr>PowerPoint Presentation</vt:lpstr>
      <vt:lpstr>Topicgate.org</vt:lpstr>
      <vt:lpstr>Ending Page</vt:lpstr>
      <vt:lpstr>Give the Tapes to Everyone</vt:lpstr>
      <vt:lpstr>PowerPoint Presentation</vt:lpstr>
      <vt:lpstr>Nixon Library</vt:lpstr>
      <vt:lpstr>Nixon Library</vt:lpstr>
      <vt:lpstr>PowerPoint Presentation</vt:lpstr>
      <vt:lpstr>PowerPoint Presentation</vt:lpstr>
      <vt:lpstr>PowerPoint Presentation</vt:lpstr>
      <vt:lpstr>PowerPoint Presentation</vt:lpstr>
      <vt:lpstr>PowerPoint Presentation</vt:lpstr>
      <vt:lpstr>PowerPoint Presentation</vt:lpstr>
      <vt:lpstr>Topic over Time </vt:lpstr>
      <vt:lpstr>1. Transition headline</vt:lpstr>
      <vt:lpstr>PowerPoint Presentation</vt:lpstr>
      <vt:lpstr>PowerPoint Presentation</vt:lpstr>
      <vt:lpstr>PowerPoint Presentation</vt:lpstr>
      <vt:lpstr>About this template</vt:lpstr>
      <vt:lpstr>PowerPoint Presentation</vt:lpstr>
      <vt:lpstr>Nixon Library</vt:lpstr>
      <vt:lpstr>PowerPoint Presentation</vt:lpstr>
      <vt:lpstr>Hello!</vt:lpstr>
      <vt:lpstr>PowerPoint Presentation</vt:lpstr>
      <vt:lpstr>This is a slide title</vt:lpstr>
      <vt:lpstr>In two or three columns</vt:lpstr>
      <vt:lpstr>A picture is worth a thousand words</vt:lpstr>
      <vt:lpstr>PowerPoint Presentation</vt:lpstr>
      <vt:lpstr>Use charts to explain your ideas</vt:lpstr>
      <vt:lpstr>And tables to compare data</vt:lpstr>
      <vt:lpstr>Maps</vt:lpstr>
      <vt:lpstr>89,526,124</vt:lpstr>
      <vt:lpstr>89,526,124$</vt:lpstr>
      <vt:lpstr>PowerPoint Presentation</vt:lpstr>
      <vt:lpstr>PowerPoint Presentation</vt:lpstr>
      <vt:lpstr>PowerPoint Presentation</vt:lpstr>
      <vt:lpstr>PowerPoint Presentation</vt:lpstr>
      <vt:lpstr>Thanks!</vt:lpstr>
      <vt:lpstr>Presentation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Topicgate:  Utilizing Natural Language Processing to Structure and Filter  The Nixon Tapes   TRANSCRIPT PREPARED BY THE IMPEACHMENT INQUIRY STAFF  FOR THE  HOUSE JUDICIARY COMMITTEE  OF A PRESENTATION BY EVAN ISENSTEIN TO ASSEMBLED GUESTS AT CAREER DAY ON  SEPTEMBER 19, 2019   </dc:title>
  <cp:lastModifiedBy>Evan Isenstein</cp:lastModifiedBy>
  <cp:revision>20</cp:revision>
  <dcterms:modified xsi:type="dcterms:W3CDTF">2019-09-19T17:45:57Z</dcterms:modified>
</cp:coreProperties>
</file>